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7"/>
  </p:notesMasterIdLst>
  <p:handoutMasterIdLst>
    <p:handoutMasterId r:id="rId68"/>
  </p:handoutMasterIdLst>
  <p:sldIdLst>
    <p:sldId id="286" r:id="rId2"/>
    <p:sldId id="291" r:id="rId3"/>
    <p:sldId id="294" r:id="rId4"/>
    <p:sldId id="295" r:id="rId5"/>
    <p:sldId id="358" r:id="rId6"/>
    <p:sldId id="362" r:id="rId7"/>
    <p:sldId id="460" r:id="rId8"/>
    <p:sldId id="359" r:id="rId9"/>
    <p:sldId id="360" r:id="rId10"/>
    <p:sldId id="298" r:id="rId11"/>
    <p:sldId id="300" r:id="rId12"/>
    <p:sldId id="307" r:id="rId13"/>
    <p:sldId id="302" r:id="rId14"/>
    <p:sldId id="308" r:id="rId15"/>
    <p:sldId id="413" r:id="rId16"/>
    <p:sldId id="363" r:id="rId17"/>
    <p:sldId id="349" r:id="rId18"/>
    <p:sldId id="419" r:id="rId19"/>
    <p:sldId id="423" r:id="rId20"/>
    <p:sldId id="424" r:id="rId21"/>
    <p:sldId id="425" r:id="rId22"/>
    <p:sldId id="420" r:id="rId23"/>
    <p:sldId id="421" r:id="rId24"/>
    <p:sldId id="432" r:id="rId25"/>
    <p:sldId id="461" r:id="rId26"/>
    <p:sldId id="463" r:id="rId27"/>
    <p:sldId id="462" r:id="rId28"/>
    <p:sldId id="464" r:id="rId29"/>
    <p:sldId id="429" r:id="rId30"/>
    <p:sldId id="465" r:id="rId31"/>
    <p:sldId id="418" r:id="rId32"/>
    <p:sldId id="422" r:id="rId33"/>
    <p:sldId id="434" r:id="rId34"/>
    <p:sldId id="433" r:id="rId35"/>
    <p:sldId id="417" r:id="rId36"/>
    <p:sldId id="385" r:id="rId37"/>
    <p:sldId id="386" r:id="rId38"/>
    <p:sldId id="466" r:id="rId39"/>
    <p:sldId id="469" r:id="rId40"/>
    <p:sldId id="470" r:id="rId41"/>
    <p:sldId id="471" r:id="rId42"/>
    <p:sldId id="395" r:id="rId43"/>
    <p:sldId id="396" r:id="rId44"/>
    <p:sldId id="398" r:id="rId45"/>
    <p:sldId id="454" r:id="rId46"/>
    <p:sldId id="439" r:id="rId47"/>
    <p:sldId id="441" r:id="rId48"/>
    <p:sldId id="442" r:id="rId49"/>
    <p:sldId id="443" r:id="rId50"/>
    <p:sldId id="444" r:id="rId51"/>
    <p:sldId id="445" r:id="rId52"/>
    <p:sldId id="446" r:id="rId53"/>
    <p:sldId id="447" r:id="rId54"/>
    <p:sldId id="448" r:id="rId55"/>
    <p:sldId id="449" r:id="rId56"/>
    <p:sldId id="450" r:id="rId57"/>
    <p:sldId id="451" r:id="rId58"/>
    <p:sldId id="452" r:id="rId59"/>
    <p:sldId id="453" r:id="rId60"/>
    <p:sldId id="409" r:id="rId61"/>
    <p:sldId id="410" r:id="rId62"/>
    <p:sldId id="468" r:id="rId63"/>
    <p:sldId id="474" r:id="rId64"/>
    <p:sldId id="475" r:id="rId65"/>
    <p:sldId id="467"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7125"/>
    <a:srgbClr val="404040"/>
    <a:srgbClr val="CC0000"/>
    <a:srgbClr val="4573AF"/>
    <a:srgbClr val="3176FF"/>
    <a:srgbClr val="D70C3B"/>
    <a:srgbClr val="DE2125"/>
    <a:srgbClr val="CC0033"/>
    <a:srgbClr val="E31837"/>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4" autoAdjust="0"/>
    <p:restoredTop sz="83729" autoAdjust="0"/>
  </p:normalViewPr>
  <p:slideViewPr>
    <p:cSldViewPr snapToGrid="0">
      <p:cViewPr varScale="1">
        <p:scale>
          <a:sx n="95" d="100"/>
          <a:sy n="95" d="100"/>
        </p:scale>
        <p:origin x="-2106" y="-9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25" d="100"/>
        <a:sy n="125" d="100"/>
      </p:scale>
      <p:origin x="0" y="0"/>
    </p:cViewPr>
  </p:sorterViewPr>
  <p:notesViewPr>
    <p:cSldViewPr snapToGrid="0" snapToObjects="1">
      <p:cViewPr varScale="1">
        <p:scale>
          <a:sx n="86" d="100"/>
          <a:sy n="86" d="100"/>
        </p:scale>
        <p:origin x="-379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615267" cy="457200"/>
          </a:xfrm>
          <a:prstGeom prst="rect">
            <a:avLst/>
          </a:prstGeom>
        </p:spPr>
        <p:txBody>
          <a:bodyPr vert="horz" lIns="91440" tIns="45720" rIns="91440" bIns="45720" rtlCol="0"/>
          <a:lstStyle>
            <a:lvl1pPr algn="l">
              <a:defRPr sz="1200"/>
            </a:lvl1pPr>
          </a:lstStyle>
          <a:p>
            <a:endParaRPr lang="en-US" sz="1000" dirty="0">
              <a:solidFill>
                <a:schemeClr val="tx1">
                  <a:lumMod val="75000"/>
                  <a:lumOff val="25000"/>
                </a:schemeClr>
              </a:solidFill>
              <a:latin typeface="Verdana"/>
              <a:cs typeface="Verdana"/>
            </a:endParaRPr>
          </a:p>
        </p:txBody>
      </p:sp>
      <p:sp>
        <p:nvSpPr>
          <p:cNvPr id="3" name="Date Placeholder 2"/>
          <p:cNvSpPr>
            <a:spLocks noGrp="1"/>
          </p:cNvSpPr>
          <p:nvPr>
            <p:ph type="dt" sz="quarter" idx="1"/>
          </p:nvPr>
        </p:nvSpPr>
        <p:spPr>
          <a:xfrm>
            <a:off x="3884613" y="0"/>
            <a:ext cx="1212320" cy="457200"/>
          </a:xfrm>
          <a:prstGeom prst="rect">
            <a:avLst/>
          </a:prstGeom>
        </p:spPr>
        <p:txBody>
          <a:bodyPr vert="horz" lIns="91440" tIns="45720" rIns="91440" bIns="45720" rtlCol="0"/>
          <a:lstStyle>
            <a:lvl1pPr algn="r">
              <a:defRPr sz="1200"/>
            </a:lvl1pPr>
          </a:lstStyle>
          <a:p>
            <a:fld id="{ACB51A8A-6FA7-3B48-8F58-FA694E7E6611}" type="datetimeFigureOut">
              <a:rPr lang="en-US" sz="1000" smtClean="0">
                <a:solidFill>
                  <a:schemeClr val="tx1">
                    <a:lumMod val="75000"/>
                    <a:lumOff val="25000"/>
                  </a:schemeClr>
                </a:solidFill>
                <a:latin typeface="Verdana"/>
                <a:cs typeface="Verdana"/>
              </a:rPr>
              <a:t>1/8/2013</a:t>
            </a:fld>
            <a:endParaRPr lang="en-US" sz="1000">
              <a:solidFill>
                <a:schemeClr val="tx1">
                  <a:lumMod val="75000"/>
                  <a:lumOff val="25000"/>
                </a:schemeClr>
              </a:solidFill>
              <a:latin typeface="Verdana"/>
              <a:cs typeface="Verdan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sz="1000">
              <a:solidFill>
                <a:schemeClr val="tx1">
                  <a:lumMod val="75000"/>
                  <a:lumOff val="25000"/>
                </a:schemeClr>
              </a:solidFill>
              <a:latin typeface="Verdana"/>
              <a:cs typeface="Verdan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B41D29-567D-BF45-BF6D-2E236A246DBF}" type="slidenum">
              <a:rPr lang="en-US" sz="1000" smtClean="0">
                <a:solidFill>
                  <a:schemeClr val="tx1">
                    <a:lumMod val="75000"/>
                    <a:lumOff val="25000"/>
                  </a:schemeClr>
                </a:solidFill>
                <a:latin typeface="Verdana"/>
                <a:cs typeface="Verdana"/>
              </a:rPr>
              <a:t>‹#›</a:t>
            </a:fld>
            <a:endParaRPr lang="en-US" sz="1000">
              <a:solidFill>
                <a:schemeClr val="tx1">
                  <a:lumMod val="75000"/>
                  <a:lumOff val="25000"/>
                </a:schemeClr>
              </a:solidFill>
              <a:latin typeface="Verdana"/>
              <a:cs typeface="Verdana"/>
            </a:endParaRPr>
          </a:p>
        </p:txBody>
      </p:sp>
      <p:pic>
        <p:nvPicPr>
          <p:cNvPr id="6" name="Picture 5" descr="cdwboxlogo-weboptimized.jpg"/>
          <p:cNvPicPr>
            <a:picLocks noChangeAspect="1"/>
          </p:cNvPicPr>
          <p:nvPr/>
        </p:nvPicPr>
        <p:blipFill>
          <a:blip r:embed="rId2"/>
          <a:stretch>
            <a:fillRect/>
          </a:stretch>
        </p:blipFill>
        <p:spPr>
          <a:xfrm>
            <a:off x="6208191" y="135467"/>
            <a:ext cx="470662" cy="427483"/>
          </a:xfrm>
          <a:prstGeom prst="rect">
            <a:avLst/>
          </a:prstGeom>
        </p:spPr>
      </p:pic>
    </p:spTree>
    <p:extLst>
      <p:ext uri="{BB962C8B-B14F-4D97-AF65-F5344CB8AC3E}">
        <p14:creationId xmlns:p14="http://schemas.microsoft.com/office/powerpoint/2010/main" val="1421589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706469" cy="457200"/>
          </a:xfrm>
          <a:prstGeom prst="rect">
            <a:avLst/>
          </a:prstGeom>
        </p:spPr>
        <p:txBody>
          <a:bodyPr vert="horz" lIns="91440" tIns="45720" rIns="91440" bIns="45720" rtlCol="0"/>
          <a:lstStyle>
            <a:lvl1pPr algn="l">
              <a:defRPr sz="1000">
                <a:solidFill>
                  <a:schemeClr val="tx1">
                    <a:lumMod val="75000"/>
                    <a:lumOff val="25000"/>
                  </a:schemeClr>
                </a:solidFill>
                <a:latin typeface="Verdana"/>
                <a:cs typeface="Verdana"/>
              </a:defRPr>
            </a:lvl1pPr>
          </a:lstStyle>
          <a:p>
            <a:endParaRPr lang="en-US" dirty="0"/>
          </a:p>
        </p:txBody>
      </p:sp>
      <p:sp>
        <p:nvSpPr>
          <p:cNvPr id="3" name="Date Placeholder 2"/>
          <p:cNvSpPr>
            <a:spLocks noGrp="1"/>
          </p:cNvSpPr>
          <p:nvPr>
            <p:ph type="dt" idx="1"/>
          </p:nvPr>
        </p:nvSpPr>
        <p:spPr>
          <a:xfrm>
            <a:off x="3884613" y="0"/>
            <a:ext cx="1577008" cy="457200"/>
          </a:xfrm>
          <a:prstGeom prst="rect">
            <a:avLst/>
          </a:prstGeom>
        </p:spPr>
        <p:txBody>
          <a:bodyPr vert="horz" lIns="91440" tIns="45720" rIns="91440" bIns="45720" rtlCol="0"/>
          <a:lstStyle>
            <a:lvl1pPr algn="r">
              <a:defRPr sz="1000">
                <a:solidFill>
                  <a:schemeClr val="tx1">
                    <a:lumMod val="75000"/>
                    <a:lumOff val="25000"/>
                  </a:schemeClr>
                </a:solidFill>
                <a:latin typeface="Verdana"/>
                <a:cs typeface="Verdana"/>
              </a:defRPr>
            </a:lvl1pPr>
          </a:lstStyle>
          <a:p>
            <a:fld id="{CEF54D8A-FDDC-6B4F-9095-48FCDE9F026B}" type="datetimeFigureOut">
              <a:rPr lang="en-US" smtClean="0"/>
              <a:pPr/>
              <a:t>1/8/2013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solidFill>
                  <a:schemeClr val="tx1">
                    <a:lumMod val="75000"/>
                    <a:lumOff val="25000"/>
                  </a:schemeClr>
                </a:solidFill>
                <a:latin typeface="Verdana"/>
                <a:cs typeface="Verdana"/>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solidFill>
                  <a:schemeClr val="tx1">
                    <a:lumMod val="75000"/>
                    <a:lumOff val="25000"/>
                  </a:schemeClr>
                </a:solidFill>
                <a:latin typeface="Verdana"/>
                <a:cs typeface="Verdana"/>
              </a:defRPr>
            </a:lvl1pPr>
          </a:lstStyle>
          <a:p>
            <a:fld id="{26FD9FA7-1FF6-FB47-9F1D-8FA9B12D5173}" type="slidenum">
              <a:rPr lang="en-US" smtClean="0"/>
              <a:pPr/>
              <a:t>‹#›</a:t>
            </a:fld>
            <a:endParaRPr lang="en-US"/>
          </a:p>
        </p:txBody>
      </p:sp>
      <p:pic>
        <p:nvPicPr>
          <p:cNvPr id="8" name="Picture 7" descr="cdwboxlogo-weboptimized.jpg"/>
          <p:cNvPicPr>
            <a:picLocks noChangeAspect="1"/>
          </p:cNvPicPr>
          <p:nvPr/>
        </p:nvPicPr>
        <p:blipFill>
          <a:blip r:embed="rId2"/>
          <a:stretch>
            <a:fillRect/>
          </a:stretch>
        </p:blipFill>
        <p:spPr>
          <a:xfrm>
            <a:off x="6208191" y="135467"/>
            <a:ext cx="470662" cy="427483"/>
          </a:xfrm>
          <a:prstGeom prst="rect">
            <a:avLst/>
          </a:prstGeom>
        </p:spPr>
      </p:pic>
    </p:spTree>
    <p:extLst>
      <p:ext uri="{BB962C8B-B14F-4D97-AF65-F5344CB8AC3E}">
        <p14:creationId xmlns:p14="http://schemas.microsoft.com/office/powerpoint/2010/main" val="841816843"/>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lumMod val="75000"/>
            <a:lumOff val="25000"/>
          </a:schemeClr>
        </a:solidFill>
        <a:latin typeface="Verdana"/>
        <a:ea typeface="+mn-ea"/>
        <a:cs typeface="Verdana"/>
      </a:defRPr>
    </a:lvl1pPr>
    <a:lvl2pPr marL="457200" algn="l" defTabSz="457200" rtl="0" eaLnBrk="1" latinLnBrk="0" hangingPunct="1">
      <a:defRPr sz="1000" kern="1200">
        <a:solidFill>
          <a:schemeClr val="tx1">
            <a:lumMod val="75000"/>
            <a:lumOff val="25000"/>
          </a:schemeClr>
        </a:solidFill>
        <a:latin typeface="+mn-lt"/>
        <a:ea typeface="+mn-ea"/>
        <a:cs typeface="+mn-cs"/>
      </a:defRPr>
    </a:lvl2pPr>
    <a:lvl3pPr marL="914400" algn="l" defTabSz="457200" rtl="0" eaLnBrk="1" latinLnBrk="0" hangingPunct="1">
      <a:defRPr sz="1000" kern="1200">
        <a:solidFill>
          <a:schemeClr val="tx1">
            <a:lumMod val="75000"/>
            <a:lumOff val="25000"/>
          </a:schemeClr>
        </a:solidFill>
        <a:latin typeface="+mn-lt"/>
        <a:ea typeface="+mn-ea"/>
        <a:cs typeface="+mn-cs"/>
      </a:defRPr>
    </a:lvl3pPr>
    <a:lvl4pPr marL="1371600" algn="l" defTabSz="457200" rtl="0" eaLnBrk="1" latinLnBrk="0" hangingPunct="1">
      <a:defRPr sz="1000" kern="1200">
        <a:solidFill>
          <a:schemeClr val="tx1">
            <a:lumMod val="75000"/>
            <a:lumOff val="25000"/>
          </a:schemeClr>
        </a:solidFill>
        <a:latin typeface="+mn-lt"/>
        <a:ea typeface="+mn-ea"/>
        <a:cs typeface="+mn-cs"/>
      </a:defRPr>
    </a:lvl4pPr>
    <a:lvl5pPr marL="1828800" algn="l" defTabSz="457200" rtl="0" eaLnBrk="1" latinLnBrk="0" hangingPunct="1">
      <a:defRPr sz="1000" kern="1200">
        <a:solidFill>
          <a:schemeClr val="tx1">
            <a:lumMod val="75000"/>
            <a:lumOff val="25000"/>
          </a:schemeClr>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FD9FA7-1FF6-FB47-9F1D-8FA9B12D5173}" type="slidenum">
              <a:rPr lang="en-US" smtClean="0"/>
              <a:pPr/>
              <a:t>1</a:t>
            </a:fld>
            <a:endParaRPr lang="en-US"/>
          </a:p>
        </p:txBody>
      </p:sp>
    </p:spTree>
    <p:extLst>
      <p:ext uri="{BB962C8B-B14F-4D97-AF65-F5344CB8AC3E}">
        <p14:creationId xmlns:p14="http://schemas.microsoft.com/office/powerpoint/2010/main" val="366750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14</a:t>
            </a:fld>
            <a:endParaRPr lang="en-US"/>
          </a:p>
        </p:txBody>
      </p:sp>
    </p:spTree>
    <p:extLst>
      <p:ext uri="{BB962C8B-B14F-4D97-AF65-F5344CB8AC3E}">
        <p14:creationId xmlns:p14="http://schemas.microsoft.com/office/powerpoint/2010/main" val="3149257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 y="4208443"/>
            <a:ext cx="6856413" cy="4249757"/>
          </a:xfrm>
        </p:spPr>
        <p:txBody>
          <a:bodyPr/>
          <a:lstStyle/>
          <a:p>
            <a:r>
              <a:rPr lang="en-US" sz="1000" kern="1200" dirty="0" smtClean="0">
                <a:solidFill>
                  <a:schemeClr val="tx1"/>
                </a:solidFill>
                <a:effectLst/>
                <a:latin typeface="+mn-lt"/>
                <a:ea typeface="+mn-ea"/>
                <a:cs typeface="+mn-cs"/>
              </a:rPr>
              <a:t>Note:  This is Enterprise focused, Service Providers are either in or transitioning to the Late Majority phase</a:t>
            </a:r>
          </a:p>
          <a:p>
            <a:r>
              <a:rPr lang="en-US" sz="1000" kern="1200" dirty="0" smtClean="0">
                <a:solidFill>
                  <a:schemeClr val="tx1"/>
                </a:solidFill>
                <a:effectLst/>
                <a:latin typeface="+mn-lt"/>
                <a:ea typeface="+mn-ea"/>
                <a:cs typeface="+mn-cs"/>
              </a:rPr>
              <a:t> </a:t>
            </a:r>
          </a:p>
          <a:p>
            <a:r>
              <a:rPr lang="en-US" sz="1000" kern="1200" dirty="0" smtClean="0">
                <a:solidFill>
                  <a:schemeClr val="tx1"/>
                </a:solidFill>
                <a:effectLst/>
                <a:latin typeface="+mn-lt"/>
                <a:ea typeface="+mn-ea"/>
                <a:cs typeface="+mn-cs"/>
              </a:rPr>
              <a:t>Innovators – (1998 – 2010)</a:t>
            </a:r>
          </a:p>
          <a:p>
            <a:pPr lvl="1"/>
            <a:r>
              <a:rPr lang="en-US" sz="1000" kern="1200" dirty="0" smtClean="0">
                <a:solidFill>
                  <a:schemeClr val="tx1"/>
                </a:solidFill>
                <a:effectLst/>
                <a:latin typeface="+mn-lt"/>
                <a:ea typeface="+mn-ea"/>
                <a:cs typeface="+mn-cs"/>
              </a:rPr>
              <a:t>these are the visionaries, they chart the future</a:t>
            </a:r>
          </a:p>
          <a:p>
            <a:r>
              <a:rPr lang="en-US" sz="1000" kern="1200" dirty="0" smtClean="0">
                <a:solidFill>
                  <a:schemeClr val="tx1"/>
                </a:solidFill>
                <a:effectLst/>
                <a:latin typeface="+mn-lt"/>
                <a:ea typeface="+mn-ea"/>
                <a:cs typeface="+mn-cs"/>
              </a:rPr>
              <a:t>Early Adopters – (2011-2013)</a:t>
            </a:r>
          </a:p>
          <a:p>
            <a:pPr lvl="1"/>
            <a:r>
              <a:rPr lang="en-US" sz="1000" kern="1200" dirty="0" smtClean="0">
                <a:solidFill>
                  <a:schemeClr val="tx1"/>
                </a:solidFill>
                <a:effectLst/>
                <a:latin typeface="+mn-lt"/>
                <a:ea typeface="+mn-ea"/>
                <a:cs typeface="+mn-cs"/>
              </a:rPr>
              <a:t>the big event in 2011 was the depletion of the IANA free pool of IPv4 addresses in February, this was the first ripple in the IPv4 Internet</a:t>
            </a:r>
          </a:p>
          <a:p>
            <a:pPr lvl="1"/>
            <a:r>
              <a:rPr lang="en-US" sz="1000" kern="1200" dirty="0" smtClean="0">
                <a:solidFill>
                  <a:schemeClr val="tx1"/>
                </a:solidFill>
                <a:effectLst/>
                <a:latin typeface="+mn-lt"/>
                <a:ea typeface="+mn-ea"/>
                <a:cs typeface="+mn-cs"/>
              </a:rPr>
              <a:t>later that year (2011) APNIC also entered depletion mode causing much pain in Asia, especially China and India</a:t>
            </a:r>
          </a:p>
          <a:p>
            <a:pPr lvl="1"/>
            <a:r>
              <a:rPr lang="en-US" sz="1000" kern="1200" dirty="0" smtClean="0">
                <a:solidFill>
                  <a:schemeClr val="tx1"/>
                </a:solidFill>
                <a:effectLst/>
                <a:latin typeface="+mn-lt"/>
                <a:ea typeface="+mn-ea"/>
                <a:cs typeface="+mn-cs"/>
              </a:rPr>
              <a:t>large companies with an Asian presence are either deploying or looking hard at IPv6</a:t>
            </a:r>
          </a:p>
          <a:p>
            <a:pPr lvl="1"/>
            <a:r>
              <a:rPr lang="en-US" sz="1000" kern="1200" dirty="0" smtClean="0">
                <a:solidFill>
                  <a:schemeClr val="tx1"/>
                </a:solidFill>
                <a:effectLst/>
                <a:latin typeface="+mn-lt"/>
                <a:ea typeface="+mn-ea"/>
                <a:cs typeface="+mn-cs"/>
              </a:rPr>
              <a:t>the big event for this year (2012) will be the depletion of RIPE which covers Europe, this will hit well before the year’s out</a:t>
            </a:r>
          </a:p>
          <a:p>
            <a:pPr lvl="1"/>
            <a:r>
              <a:rPr lang="en-US" sz="1000" kern="1200" dirty="0" smtClean="0">
                <a:solidFill>
                  <a:schemeClr val="tx1"/>
                </a:solidFill>
                <a:effectLst/>
                <a:latin typeface="+mn-lt"/>
                <a:ea typeface="+mn-ea"/>
                <a:cs typeface="+mn-cs"/>
              </a:rPr>
              <a:t>multi-nationals with a European foot print will feel increasing pressure to deploy or begin planning their IPv6 roll out</a:t>
            </a:r>
          </a:p>
          <a:p>
            <a:pPr lvl="1"/>
            <a:r>
              <a:rPr lang="en-US" sz="1000" kern="1200" dirty="0" smtClean="0">
                <a:solidFill>
                  <a:schemeClr val="tx1"/>
                </a:solidFill>
                <a:effectLst/>
                <a:latin typeface="+mn-lt"/>
                <a:ea typeface="+mn-ea"/>
                <a:cs typeface="+mn-cs"/>
              </a:rPr>
              <a:t>the big event for next year (2013) will be the depletion of our own ARIN</a:t>
            </a:r>
          </a:p>
          <a:p>
            <a:pPr lvl="1"/>
            <a:r>
              <a:rPr lang="en-US" sz="1000" kern="1200" dirty="0" smtClean="0">
                <a:solidFill>
                  <a:schemeClr val="tx1"/>
                </a:solidFill>
                <a:effectLst/>
                <a:latin typeface="+mn-lt"/>
                <a:ea typeface="+mn-ea"/>
                <a:cs typeface="+mn-cs"/>
              </a:rPr>
              <a:t>the depletion of ARIN will send shockwaves throughout the Internet, this will be the big sign that IPv4’s days are now numbered</a:t>
            </a:r>
          </a:p>
          <a:p>
            <a:r>
              <a:rPr lang="en-US" sz="1000" kern="1200" dirty="0" smtClean="0">
                <a:solidFill>
                  <a:schemeClr val="tx1"/>
                </a:solidFill>
                <a:effectLst/>
                <a:latin typeface="+mn-lt"/>
                <a:ea typeface="+mn-ea"/>
                <a:cs typeface="+mn-cs"/>
              </a:rPr>
              <a:t>Early Majority – (2014-2015)</a:t>
            </a:r>
          </a:p>
          <a:p>
            <a:pPr lvl="1"/>
            <a:r>
              <a:rPr lang="en-US" sz="1000" kern="1200" dirty="0" smtClean="0">
                <a:solidFill>
                  <a:schemeClr val="tx1"/>
                </a:solidFill>
                <a:effectLst/>
                <a:latin typeface="+mn-lt"/>
                <a:ea typeface="+mn-ea"/>
                <a:cs typeface="+mn-cs"/>
              </a:rPr>
              <a:t>Most US residential ISPs will have completed their deployments by 2014 (there is good data to support this from Time Warner Cable studies, </a:t>
            </a:r>
            <a:r>
              <a:rPr lang="en-US" sz="1000" kern="1200" dirty="0" err="1" smtClean="0">
                <a:solidFill>
                  <a:schemeClr val="tx1"/>
                </a:solidFill>
                <a:effectLst/>
                <a:latin typeface="+mn-lt"/>
                <a:ea typeface="+mn-ea"/>
                <a:cs typeface="+mn-cs"/>
              </a:rPr>
              <a:t>preso</a:t>
            </a:r>
            <a:r>
              <a:rPr lang="en-US" sz="1000" kern="1200" dirty="0" smtClean="0">
                <a:solidFill>
                  <a:schemeClr val="tx1"/>
                </a:solidFill>
                <a:effectLst/>
                <a:latin typeface="+mn-lt"/>
                <a:ea typeface="+mn-ea"/>
                <a:cs typeface="+mn-cs"/>
              </a:rPr>
              <a:t> at RMTF IPv6 Summit)</a:t>
            </a:r>
          </a:p>
          <a:p>
            <a:pPr lvl="1"/>
            <a:r>
              <a:rPr lang="en-US" sz="1000" kern="1200" dirty="0" smtClean="0">
                <a:solidFill>
                  <a:schemeClr val="tx1"/>
                </a:solidFill>
                <a:effectLst/>
                <a:latin typeface="+mn-lt"/>
                <a:ea typeface="+mn-ea"/>
                <a:cs typeface="+mn-cs"/>
              </a:rPr>
              <a:t>the general deployment of IPv6 in the Enterprise space will begin in earnest</a:t>
            </a:r>
          </a:p>
          <a:p>
            <a:pPr lvl="1"/>
            <a:r>
              <a:rPr lang="en-US" sz="1000" kern="1200" dirty="0" smtClean="0">
                <a:solidFill>
                  <a:schemeClr val="tx1"/>
                </a:solidFill>
                <a:effectLst/>
                <a:latin typeface="+mn-lt"/>
                <a:ea typeface="+mn-ea"/>
                <a:cs typeface="+mn-cs"/>
              </a:rPr>
              <a:t>IPv6 traffic will now be prominent on the Internet perhaps even approaching 50% by the close of the year (2014) {data to support this, from AT&amp;T where IPv6 is deployed end to end today over 40% of traffic shifts to IPv6}</a:t>
            </a:r>
          </a:p>
          <a:p>
            <a:r>
              <a:rPr lang="en-US" sz="1000" kern="1200" dirty="0" smtClean="0">
                <a:solidFill>
                  <a:schemeClr val="tx1"/>
                </a:solidFill>
                <a:effectLst/>
                <a:latin typeface="+mn-lt"/>
                <a:ea typeface="+mn-ea"/>
                <a:cs typeface="+mn-cs"/>
              </a:rPr>
              <a:t>Late Majority – (2016-2017)</a:t>
            </a:r>
          </a:p>
          <a:p>
            <a:pPr lvl="1"/>
            <a:r>
              <a:rPr lang="en-US" sz="1000" kern="1200" dirty="0" smtClean="0">
                <a:solidFill>
                  <a:schemeClr val="tx1"/>
                </a:solidFill>
                <a:effectLst/>
                <a:latin typeface="+mn-lt"/>
                <a:ea typeface="+mn-ea"/>
                <a:cs typeface="+mn-cs"/>
              </a:rPr>
              <a:t>With the majority of the Internet now using or implementing IPv6 those that have been feet dragging will be now be deploying</a:t>
            </a:r>
          </a:p>
          <a:p>
            <a:r>
              <a:rPr lang="en-US" sz="1000" kern="1200" dirty="0" smtClean="0">
                <a:solidFill>
                  <a:schemeClr val="tx1"/>
                </a:solidFill>
                <a:effectLst/>
                <a:latin typeface="+mn-lt"/>
                <a:ea typeface="+mn-ea"/>
                <a:cs typeface="+mn-cs"/>
              </a:rPr>
              <a:t>Laggards – (2018-2019)</a:t>
            </a:r>
          </a:p>
          <a:p>
            <a:pPr lvl="1"/>
            <a:r>
              <a:rPr lang="en-US" sz="1000" kern="1200" dirty="0" smtClean="0">
                <a:solidFill>
                  <a:schemeClr val="tx1"/>
                </a:solidFill>
                <a:effectLst/>
                <a:latin typeface="+mn-lt"/>
                <a:ea typeface="+mn-ea"/>
                <a:cs typeface="+mn-cs"/>
              </a:rPr>
              <a:t>Those that have managed to make it this far without deploying IPv6 will be deploying</a:t>
            </a:r>
          </a:p>
          <a:p>
            <a:r>
              <a:rPr lang="en-US" sz="1000" kern="1200" dirty="0" smtClean="0">
                <a:solidFill>
                  <a:schemeClr val="tx1"/>
                </a:solidFill>
                <a:effectLst/>
                <a:latin typeface="+mn-lt"/>
                <a:ea typeface="+mn-ea"/>
                <a:cs typeface="+mn-cs"/>
              </a:rPr>
              <a:t>IPv6 Only Internet – (2020)</a:t>
            </a:r>
          </a:p>
          <a:p>
            <a:pPr lvl="1"/>
            <a:r>
              <a:rPr lang="en-US" sz="1000" kern="1200" dirty="0" smtClean="0">
                <a:solidFill>
                  <a:schemeClr val="tx1"/>
                </a:solidFill>
                <a:effectLst/>
                <a:latin typeface="+mn-lt"/>
                <a:ea typeface="+mn-ea"/>
                <a:cs typeface="+mn-cs"/>
              </a:rPr>
              <a:t>From a conservative estimate by AT&amp;T, IPv4 will be gone from the Internet by 2020, perhaps even sooner</a:t>
            </a:r>
          </a:p>
          <a:p>
            <a:pPr lvl="1"/>
            <a:r>
              <a:rPr lang="en-US" sz="1000" kern="1200" smtClean="0">
                <a:solidFill>
                  <a:schemeClr val="tx1"/>
                </a:solidFill>
                <a:effectLst/>
                <a:latin typeface="+mn-lt"/>
                <a:ea typeface="+mn-ea"/>
                <a:cs typeface="+mn-cs"/>
              </a:rPr>
              <a:t>http://www.theinquirer.net/inquirer/news/2100923/-plans-networks-ipv6-2020</a:t>
            </a:r>
            <a:endParaRPr lang="en-US" sz="1000" kern="1200" dirty="0" smtClean="0">
              <a:solidFill>
                <a:schemeClr val="tx1"/>
              </a:solidFill>
              <a:effectLst/>
              <a:latin typeface="+mn-lt"/>
              <a:ea typeface="+mn-ea"/>
              <a:cs typeface="+mn-cs"/>
            </a:endParaRPr>
          </a:p>
          <a:p>
            <a:pPr lvl="1"/>
            <a:endParaRPr lang="en-US" sz="1000" kern="120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0C26FFD-CC54-4190-A48C-F33F4E8157B1}" type="slidenum">
              <a:rPr lang="en-US" smtClean="0"/>
              <a:t>15</a:t>
            </a:fld>
            <a:endParaRPr lang="en-US"/>
          </a:p>
        </p:txBody>
      </p:sp>
    </p:spTree>
    <p:extLst>
      <p:ext uri="{BB962C8B-B14F-4D97-AF65-F5344CB8AC3E}">
        <p14:creationId xmlns:p14="http://schemas.microsoft.com/office/powerpoint/2010/main" val="3724939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around 35 minutes</a:t>
            </a:r>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17</a:t>
            </a:fld>
            <a:endParaRPr lang="en-US"/>
          </a:p>
        </p:txBody>
      </p:sp>
    </p:spTree>
    <p:extLst>
      <p:ext uri="{BB962C8B-B14F-4D97-AF65-F5344CB8AC3E}">
        <p14:creationId xmlns:p14="http://schemas.microsoft.com/office/powerpoint/2010/main" val="394891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start getting familiar with IPv6, watch for the following</a:t>
            </a:r>
            <a:endParaRPr lang="en-US" dirty="0"/>
          </a:p>
        </p:txBody>
      </p:sp>
      <p:sp>
        <p:nvSpPr>
          <p:cNvPr id="4" name="Slide Number Placeholder 3"/>
          <p:cNvSpPr>
            <a:spLocks noGrp="1"/>
          </p:cNvSpPr>
          <p:nvPr>
            <p:ph type="sldNum" sz="quarter" idx="10"/>
          </p:nvPr>
        </p:nvSpPr>
        <p:spPr/>
        <p:txBody>
          <a:bodyPr/>
          <a:lstStyle/>
          <a:p>
            <a:fld id="{26FD9FA7-1FF6-FB47-9F1D-8FA9B12D5173}" type="slidenum">
              <a:rPr lang="en-US" smtClean="0"/>
              <a:pPr/>
              <a:t>42</a:t>
            </a:fld>
            <a:endParaRPr lang="en-US"/>
          </a:p>
        </p:txBody>
      </p:sp>
    </p:spTree>
    <p:extLst>
      <p:ext uri="{BB962C8B-B14F-4D97-AF65-F5344CB8AC3E}">
        <p14:creationId xmlns:p14="http://schemas.microsoft.com/office/powerpoint/2010/main" val="1579312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SeND</a:t>
            </a:r>
            <a:r>
              <a:rPr lang="en-US" dirty="0" smtClean="0"/>
              <a:t> is interesting but no support (or</a:t>
            </a:r>
            <a:r>
              <a:rPr lang="en-US" baseline="0" dirty="0" smtClean="0"/>
              <a:t> plans) from Microsoft or Apple so of questionable value</a:t>
            </a:r>
          </a:p>
          <a:p>
            <a:endParaRPr lang="en-US" dirty="0"/>
          </a:p>
        </p:txBody>
      </p:sp>
      <p:sp>
        <p:nvSpPr>
          <p:cNvPr id="4" name="Slide Number Placeholder 3"/>
          <p:cNvSpPr>
            <a:spLocks noGrp="1"/>
          </p:cNvSpPr>
          <p:nvPr>
            <p:ph type="sldNum" sz="quarter" idx="10"/>
          </p:nvPr>
        </p:nvSpPr>
        <p:spPr/>
        <p:txBody>
          <a:bodyPr/>
          <a:lstStyle/>
          <a:p>
            <a:fld id="{26FD9FA7-1FF6-FB47-9F1D-8FA9B12D5173}" type="slidenum">
              <a:rPr lang="en-US" smtClean="0"/>
              <a:pPr/>
              <a:t>43</a:t>
            </a:fld>
            <a:endParaRPr lang="en-US"/>
          </a:p>
        </p:txBody>
      </p:sp>
    </p:spTree>
    <p:extLst>
      <p:ext uri="{BB962C8B-B14F-4D97-AF65-F5344CB8AC3E}">
        <p14:creationId xmlns:p14="http://schemas.microsoft.com/office/powerpoint/2010/main" val="3941617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around 35 minutes</a:t>
            </a:r>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45</a:t>
            </a:fld>
            <a:endParaRPr lang="en-US"/>
          </a:p>
        </p:txBody>
      </p:sp>
    </p:spTree>
    <p:extLst>
      <p:ext uri="{BB962C8B-B14F-4D97-AF65-F5344CB8AC3E}">
        <p14:creationId xmlns:p14="http://schemas.microsoft.com/office/powerpoint/2010/main" val="39489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Key Services – Don’t forget your key applications too!</a:t>
            </a:r>
          </a:p>
          <a:p>
            <a:r>
              <a:rPr lang="en-US" dirty="0" smtClean="0"/>
              <a:t>Dual Stack DNS Server</a:t>
            </a:r>
          </a:p>
          <a:p>
            <a:pPr lvl="1"/>
            <a:r>
              <a:rPr lang="en-US" dirty="0" smtClean="0"/>
              <a:t>Windows Server 2008 R2 or 2012</a:t>
            </a:r>
          </a:p>
          <a:p>
            <a:pPr lvl="1"/>
            <a:r>
              <a:rPr lang="en-US" dirty="0" smtClean="0"/>
              <a:t>BIND 9.8 or 9.9 (need at least 9.8 for DNS64) – 2012</a:t>
            </a:r>
            <a:r>
              <a:rPr lang="en-US" baseline="0" dirty="0" smtClean="0"/>
              <a:t> may also be an option for DNS64 but not clear if this is just for </a:t>
            </a:r>
            <a:r>
              <a:rPr lang="en-US" baseline="0" dirty="0" err="1" smtClean="0"/>
              <a:t>DirectAccess</a:t>
            </a:r>
            <a:r>
              <a:rPr lang="en-US" baseline="0" dirty="0" smtClean="0"/>
              <a:t> or generalized solution</a:t>
            </a:r>
            <a:endParaRPr lang="en-US" dirty="0" smtClean="0"/>
          </a:p>
          <a:p>
            <a:r>
              <a:rPr lang="en-US" dirty="0" smtClean="0"/>
              <a:t>Dual Stack DHCP/DHCPv6 Server</a:t>
            </a:r>
          </a:p>
          <a:p>
            <a:pPr lvl="1"/>
            <a:r>
              <a:rPr lang="en-US" dirty="0" smtClean="0"/>
              <a:t>Windows Server 2008 R2 or 2012</a:t>
            </a:r>
          </a:p>
          <a:p>
            <a:r>
              <a:rPr lang="en-US" dirty="0" smtClean="0"/>
              <a:t>Dual Stack File Server</a:t>
            </a:r>
          </a:p>
          <a:p>
            <a:pPr lvl="1"/>
            <a:r>
              <a:rPr lang="en-US" dirty="0" smtClean="0"/>
              <a:t>Windows Server 2008 R2 or 2012</a:t>
            </a:r>
          </a:p>
          <a:p>
            <a:pPr lvl="1"/>
            <a:r>
              <a:rPr lang="en-US" dirty="0" smtClean="0"/>
              <a:t>Linux Server (e.g. Ubuntu 12.04+) running Samba</a:t>
            </a:r>
          </a:p>
          <a:p>
            <a:r>
              <a:rPr lang="en-US" dirty="0" smtClean="0"/>
              <a:t>Dual Stack Web Server</a:t>
            </a:r>
          </a:p>
          <a:p>
            <a:pPr lvl="1"/>
            <a:r>
              <a:rPr lang="en-US" dirty="0" smtClean="0"/>
              <a:t>IIS on Windows Server 2008 R2 or 2012</a:t>
            </a:r>
          </a:p>
          <a:p>
            <a:pPr lvl="1"/>
            <a:r>
              <a:rPr lang="en-US" dirty="0" smtClean="0"/>
              <a:t>Apache on Linux Server (e.g. Ubuntu 12.04+)</a:t>
            </a:r>
          </a:p>
          <a:p>
            <a:pPr marL="0" indent="0">
              <a:buNone/>
            </a:pPr>
            <a:r>
              <a:rPr lang="en-US" dirty="0" smtClean="0"/>
              <a:t>Bonus Items:</a:t>
            </a:r>
          </a:p>
          <a:p>
            <a:r>
              <a:rPr lang="en-US" dirty="0" smtClean="0"/>
              <a:t>DDI (IPAM) Solution (e.g. </a:t>
            </a:r>
            <a:r>
              <a:rPr lang="en-US" dirty="0" err="1" smtClean="0"/>
              <a:t>Infoblox</a:t>
            </a:r>
            <a:r>
              <a:rPr lang="en-US" dirty="0" smtClean="0"/>
              <a:t> or </a:t>
            </a:r>
            <a:r>
              <a:rPr lang="en-US" dirty="0" err="1" smtClean="0"/>
              <a:t>BlueCat</a:t>
            </a:r>
            <a:r>
              <a:rPr lang="en-US" dirty="0" smtClean="0"/>
              <a:t> Networks)</a:t>
            </a:r>
          </a:p>
          <a:p>
            <a:endParaRPr lang="en-US" dirty="0"/>
          </a:p>
        </p:txBody>
      </p:sp>
      <p:sp>
        <p:nvSpPr>
          <p:cNvPr id="4" name="Slide Number Placeholder 3"/>
          <p:cNvSpPr>
            <a:spLocks noGrp="1"/>
          </p:cNvSpPr>
          <p:nvPr>
            <p:ph type="sldNum" sz="quarter" idx="10"/>
          </p:nvPr>
        </p:nvSpPr>
        <p:spPr/>
        <p:txBody>
          <a:bodyPr/>
          <a:lstStyle/>
          <a:p>
            <a:fld id="{26FD9FA7-1FF6-FB47-9F1D-8FA9B12D5173}" type="slidenum">
              <a:rPr lang="en-US" smtClean="0"/>
              <a:pPr/>
              <a:t>46</a:t>
            </a:fld>
            <a:endParaRPr lang="en-US"/>
          </a:p>
        </p:txBody>
      </p:sp>
    </p:spTree>
    <p:extLst>
      <p:ext uri="{BB962C8B-B14F-4D97-AF65-F5344CB8AC3E}">
        <p14:creationId xmlns:p14="http://schemas.microsoft.com/office/powerpoint/2010/main" val="500202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a:t>
            </a:r>
            <a:r>
              <a:rPr lang="en-US" baseline="0" dirty="0" smtClean="0"/>
              <a:t> of this as either a phase 1 pilot or as your lab; however, pitching it as a phase 1 pilot is probably easier from a business </a:t>
            </a:r>
            <a:r>
              <a:rPr lang="en-US" baseline="0" smtClean="0"/>
              <a:t>justification/funding perspective</a:t>
            </a:r>
            <a:endParaRPr lang="en-US" smtClean="0"/>
          </a:p>
          <a:p>
            <a:r>
              <a:rPr lang="en-US" dirty="0" smtClean="0"/>
              <a:t>This is a straight forward layout that gives you tremendous flexibility to pilot key areas for IPv6</a:t>
            </a:r>
          </a:p>
          <a:p>
            <a:r>
              <a:rPr lang="en-US" dirty="0" smtClean="0"/>
              <a:t>The access switch and WLC can provide L2 IPv6 security</a:t>
            </a:r>
          </a:p>
          <a:p>
            <a:r>
              <a:rPr lang="en-US" dirty="0" smtClean="0"/>
              <a:t>Pilot</a:t>
            </a:r>
            <a:r>
              <a:rPr lang="en-US" baseline="0" dirty="0" smtClean="0"/>
              <a:t> users can be joined via LAN or an opt-in Wireless Dual Stack SSID</a:t>
            </a:r>
          </a:p>
          <a:p>
            <a:r>
              <a:rPr lang="en-US" baseline="0" dirty="0" smtClean="0"/>
              <a:t>Access to the dual stack VLAN/SSID can be controlled based on user attributes such as Active Directory Group Membership</a:t>
            </a:r>
          </a:p>
          <a:p>
            <a:r>
              <a:rPr lang="en-US" dirty="0" smtClean="0"/>
              <a:t>For Internet Firewall – ASA, can even use 5505</a:t>
            </a:r>
          </a:p>
          <a:p>
            <a:r>
              <a:rPr lang="en-US" dirty="0" smtClean="0"/>
              <a:t>For switches use 2960C/S, 3560C/E/X, 3750E/X – older switches don’t have required ASICs</a:t>
            </a:r>
          </a:p>
          <a:p>
            <a:r>
              <a:rPr lang="en-US" dirty="0" smtClean="0"/>
              <a:t>For</a:t>
            </a:r>
            <a:r>
              <a:rPr lang="en-US" baseline="0" dirty="0" smtClean="0"/>
              <a:t> WLC use 2504/5508/</a:t>
            </a:r>
            <a:r>
              <a:rPr lang="en-US" baseline="0" dirty="0" err="1" smtClean="0"/>
              <a:t>vWLC</a:t>
            </a:r>
            <a:endParaRPr lang="en-US" baseline="0" dirty="0" smtClean="0"/>
          </a:p>
          <a:p>
            <a:r>
              <a:rPr lang="en-US" baseline="0" dirty="0" smtClean="0"/>
              <a:t>For Router use ISRG2 – many features require 15.2(4)M/S or later such as MP-OSPFv3 with VRF support</a:t>
            </a:r>
            <a:endParaRPr lang="en-US" dirty="0"/>
          </a:p>
        </p:txBody>
      </p:sp>
      <p:sp>
        <p:nvSpPr>
          <p:cNvPr id="4" name="Slide Number Placeholder 3"/>
          <p:cNvSpPr>
            <a:spLocks noGrp="1"/>
          </p:cNvSpPr>
          <p:nvPr>
            <p:ph type="sldNum" sz="quarter" idx="10"/>
          </p:nvPr>
        </p:nvSpPr>
        <p:spPr/>
        <p:txBody>
          <a:bodyPr/>
          <a:lstStyle/>
          <a:p>
            <a:fld id="{26FD9FA7-1FF6-FB47-9F1D-8FA9B12D5173}" type="slidenum">
              <a:rPr lang="en-US" smtClean="0"/>
              <a:pPr/>
              <a:t>47</a:t>
            </a:fld>
            <a:endParaRPr lang="en-US"/>
          </a:p>
        </p:txBody>
      </p:sp>
    </p:spTree>
    <p:extLst>
      <p:ext uri="{BB962C8B-B14F-4D97-AF65-F5344CB8AC3E}">
        <p14:creationId xmlns:p14="http://schemas.microsoft.com/office/powerpoint/2010/main" val="1449387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your feet wet!</a:t>
            </a:r>
            <a:r>
              <a:rPr lang="en-US" baseline="0" dirty="0" smtClean="0"/>
              <a:t>  Don’t start with the full roll out, start with a test network to get experience.</a:t>
            </a:r>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48</a:t>
            </a:fld>
            <a:endParaRPr lang="en-US"/>
          </a:p>
        </p:txBody>
      </p:sp>
    </p:spTree>
    <p:extLst>
      <p:ext uri="{BB962C8B-B14F-4D97-AF65-F5344CB8AC3E}">
        <p14:creationId xmlns:p14="http://schemas.microsoft.com/office/powerpoint/2010/main" val="3177877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initial</a:t>
            </a:r>
            <a:r>
              <a:rPr lang="en-US" baseline="0" dirty="0" smtClean="0"/>
              <a:t> test connection from your ISP may be a tunnel – that’s fine.  The connection from HE will be a tunnel, again this is fine for getting started.</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Don’t worry too much about the details at this point (e.g. PI versus PA or a global plan).  Just get started.</a:t>
            </a:r>
          </a:p>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49</a:t>
            </a:fld>
            <a:endParaRPr lang="en-US"/>
          </a:p>
        </p:txBody>
      </p:sp>
    </p:spTree>
    <p:extLst>
      <p:ext uri="{BB962C8B-B14F-4D97-AF65-F5344CB8AC3E}">
        <p14:creationId xmlns:p14="http://schemas.microsoft.com/office/powerpoint/2010/main" val="314527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C26FFD-CC54-4190-A48C-F33F4E8157B1}" type="slidenum">
              <a:rPr lang="en-US" smtClean="0"/>
              <a:t>2</a:t>
            </a:fld>
            <a:endParaRPr lang="en-US"/>
          </a:p>
        </p:txBody>
      </p:sp>
    </p:spTree>
    <p:extLst>
      <p:ext uri="{BB962C8B-B14F-4D97-AF65-F5344CB8AC3E}">
        <p14:creationId xmlns:p14="http://schemas.microsoft.com/office/powerpoint/2010/main" val="765450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Start with an initial test plan with the comfort that you’ll revise it for production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indent="0">
              <a:buNone/>
            </a:pPr>
            <a:r>
              <a:rPr lang="en-US" sz="2400" dirty="0" smtClean="0"/>
              <a:t>Developing a great address plan takes practice</a:t>
            </a:r>
          </a:p>
          <a:p>
            <a:r>
              <a:rPr lang="en-US" dirty="0" smtClean="0"/>
              <a:t>Obtained /48 is for one site</a:t>
            </a:r>
          </a:p>
          <a:p>
            <a:r>
              <a:rPr lang="en-US" dirty="0" smtClean="0"/>
              <a:t>Reserve one /64 for loopbacks</a:t>
            </a:r>
          </a:p>
          <a:p>
            <a:r>
              <a:rPr lang="en-US" dirty="0" smtClean="0"/>
              <a:t>Use a /128 for loopback addresses</a:t>
            </a:r>
          </a:p>
          <a:p>
            <a:r>
              <a:rPr lang="en-US" dirty="0" smtClean="0"/>
              <a:t>Reserve a /56 (1/256</a:t>
            </a:r>
            <a:r>
              <a:rPr lang="en-US" baseline="30000" dirty="0" smtClean="0"/>
              <a:t>th</a:t>
            </a:r>
            <a:r>
              <a:rPr lang="en-US" dirty="0" smtClean="0"/>
              <a:t>) for optional translations services*</a:t>
            </a:r>
          </a:p>
          <a:p>
            <a:r>
              <a:rPr lang="en-US" dirty="0" smtClean="0"/>
              <a:t>You can use a /64, a /126, or a /127 for point-to-point network connections</a:t>
            </a:r>
          </a:p>
          <a:p>
            <a:r>
              <a:rPr lang="en-US" dirty="0" smtClean="0"/>
              <a:t>	/127s confuse some people and you should avoid using the 0 address in a subnet as its reserved for router </a:t>
            </a:r>
            <a:r>
              <a:rPr lang="en-US" dirty="0" err="1" smtClean="0"/>
              <a:t>anycast</a:t>
            </a:r>
            <a:endParaRPr lang="en-US" dirty="0" smtClean="0"/>
          </a:p>
          <a:p>
            <a:r>
              <a:rPr lang="en-US" dirty="0" smtClean="0"/>
              <a:t>	/126s are better IMHO if you’re going to use a different prefix</a:t>
            </a:r>
            <a:r>
              <a:rPr lang="en-US" baseline="0" dirty="0" smtClean="0"/>
              <a:t> length for point-to-point connections</a:t>
            </a:r>
          </a:p>
          <a:p>
            <a:r>
              <a:rPr lang="en-US" baseline="0" dirty="0" smtClean="0"/>
              <a:t>	However – it is possible or likely that eventually you may need to add a firewall, a VIP, or something else that will require more than 2 addresses and then what?  Use a /120 or a /112?  That doesn’t make sense – just stick with a /64.  The only reason /127s came into being is because Juniper has an ASIC problem that is susceptible to a </a:t>
            </a:r>
            <a:r>
              <a:rPr lang="en-US" baseline="0" dirty="0" err="1" smtClean="0"/>
              <a:t>ping-pong</a:t>
            </a:r>
            <a:r>
              <a:rPr lang="en-US" baseline="0" dirty="0" smtClean="0"/>
              <a:t> attack and thus they push /127s to mitigate there hardware issue.  IOS doesn’t have this problem so unless you are positive it will always be true point-to-point or maybe you are doing some cool summarization then stick with /64s</a:t>
            </a:r>
            <a:endParaRPr lang="en-US" dirty="0" smtClean="0"/>
          </a:p>
          <a:p>
            <a:r>
              <a:rPr lang="en-US" dirty="0" smtClean="0"/>
              <a:t>Everything else should be a /64</a:t>
            </a:r>
          </a:p>
          <a:p>
            <a:r>
              <a:rPr lang="en-US" dirty="0" smtClean="0"/>
              <a:t>Split up your /48 on nibble boundaries</a:t>
            </a:r>
          </a:p>
          <a:p>
            <a:r>
              <a:rPr lang="en-US" dirty="0" smtClean="0"/>
              <a:t>Our example test site Network:</a:t>
            </a:r>
          </a:p>
          <a:p>
            <a:pPr marL="0" indent="0">
              <a:buNone/>
            </a:pPr>
            <a:r>
              <a:rPr lang="en-US" dirty="0" smtClean="0"/>
              <a:t>	2001:db8:babe::/48</a:t>
            </a:r>
          </a:p>
          <a:p>
            <a:pPr marL="0" indent="0">
              <a:buNone/>
            </a:pPr>
            <a:endParaRPr lang="en-US" dirty="0" smtClean="0"/>
          </a:p>
          <a:p>
            <a:pPr marL="0" lvl="1" indent="0">
              <a:spcBef>
                <a:spcPts val="672"/>
              </a:spcBef>
              <a:buNone/>
            </a:pPr>
            <a:r>
              <a:rPr lang="en-US" dirty="0" smtClean="0"/>
              <a:t>*Don’t mistake the reservation for a recommendation!</a:t>
            </a:r>
          </a:p>
          <a:p>
            <a:pPr marL="0" indent="0">
              <a:buNone/>
            </a:pPr>
            <a:endParaRPr lang="en-US" dirty="0" smtClean="0"/>
          </a:p>
        </p:txBody>
      </p:sp>
      <p:sp>
        <p:nvSpPr>
          <p:cNvPr id="4" name="Slide Number Placeholder 3"/>
          <p:cNvSpPr>
            <a:spLocks noGrp="1"/>
          </p:cNvSpPr>
          <p:nvPr>
            <p:ph type="sldNum" sz="quarter" idx="10"/>
          </p:nvPr>
        </p:nvSpPr>
        <p:spPr/>
        <p:txBody>
          <a:bodyPr/>
          <a:lstStyle/>
          <a:p>
            <a:fld id="{70C26FFD-CC54-4190-A48C-F33F4E8157B1}" type="slidenum">
              <a:rPr lang="en-US" smtClean="0"/>
              <a:t>50</a:t>
            </a:fld>
            <a:endParaRPr lang="en-US"/>
          </a:p>
        </p:txBody>
      </p:sp>
    </p:spTree>
    <p:extLst>
      <p:ext uri="{BB962C8B-B14F-4D97-AF65-F5344CB8AC3E}">
        <p14:creationId xmlns:p14="http://schemas.microsoft.com/office/powerpoint/2010/main" val="1400692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Each IPv6 network can hold over 18 quintillion</a:t>
            </a:r>
            <a:r>
              <a:rPr lang="en-US" baseline="0" dirty="0" smtClean="0"/>
              <a:t> devices so you won’t be using Excel to track individual nodes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a spreadsheet works great for tracking individual networks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4096 networks per PIN – Flexible (e.g. embed VLANs, additional location info, or other helpful pattern)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51</a:t>
            </a:fld>
            <a:endParaRPr lang="en-US"/>
          </a:p>
        </p:txBody>
      </p:sp>
    </p:spTree>
    <p:extLst>
      <p:ext uri="{BB962C8B-B14F-4D97-AF65-F5344CB8AC3E}">
        <p14:creationId xmlns:p14="http://schemas.microsoft.com/office/powerpoint/2010/main" val="1400692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Each IPv6 network can hold over 18 quintillion</a:t>
            </a:r>
            <a:r>
              <a:rPr lang="en-US" baseline="0" dirty="0" smtClean="0"/>
              <a:t> devices so you won’t be using Excel to track individual nodes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a spreadsheet works great for tracking individual networks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You can use a spreadsheet for a basic subnet plan (prefixes only)</a:t>
            </a:r>
          </a:p>
          <a:p>
            <a:r>
              <a:rPr lang="en-US" dirty="0" smtClean="0"/>
              <a:t>At 65k prefixes per /48 this isn’t very scalable!</a:t>
            </a:r>
          </a:p>
          <a:p>
            <a:r>
              <a:rPr lang="en-US" dirty="0" smtClean="0"/>
              <a:t>There are &gt; 18 quintillion possible nodes per subnet – spreadsheets won’t cut it here</a:t>
            </a:r>
          </a:p>
          <a:p>
            <a:r>
              <a:rPr lang="en-US" dirty="0" smtClean="0"/>
              <a:t>For any sizeable deployment you’ll want to look at DDI (IPAM) solutions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52</a:t>
            </a:fld>
            <a:endParaRPr lang="en-US"/>
          </a:p>
        </p:txBody>
      </p:sp>
    </p:spTree>
    <p:extLst>
      <p:ext uri="{BB962C8B-B14F-4D97-AF65-F5344CB8AC3E}">
        <p14:creationId xmlns:p14="http://schemas.microsoft.com/office/powerpoint/2010/main" val="1400692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get too caught up in the acronym</a:t>
            </a:r>
            <a:r>
              <a:rPr lang="en-US" baseline="0" dirty="0" smtClean="0"/>
              <a:t> soup for tunnel types and load balancing/NAT types – the important thing is to be aware that there are lots of options and you need to get familiar with the ones you might use and/or monitor for</a:t>
            </a:r>
          </a:p>
          <a:p>
            <a:endParaRPr lang="en-US" baseline="0" dirty="0" smtClean="0"/>
          </a:p>
          <a:p>
            <a:r>
              <a:rPr lang="en-US" dirty="0" smtClean="0"/>
              <a:t>Network Types</a:t>
            </a:r>
          </a:p>
          <a:p>
            <a:pPr lvl="1"/>
            <a:r>
              <a:rPr lang="en-US" dirty="0" smtClean="0"/>
              <a:t>Dual Stack (Both IPv4 and IPv6)</a:t>
            </a:r>
          </a:p>
          <a:p>
            <a:pPr lvl="1"/>
            <a:r>
              <a:rPr lang="en-US" dirty="0" smtClean="0"/>
              <a:t>IPv4 Only (Some things on your network are not going to do IPv6)</a:t>
            </a:r>
          </a:p>
          <a:p>
            <a:pPr lvl="1"/>
            <a:r>
              <a:rPr lang="en-US" dirty="0" smtClean="0"/>
              <a:t>IPv6 Only (Eliminate the IPv4 crutch!)</a:t>
            </a:r>
          </a:p>
          <a:p>
            <a:r>
              <a:rPr lang="en-US" dirty="0" smtClean="0"/>
              <a:t>		Some things work differently</a:t>
            </a:r>
            <a:r>
              <a:rPr lang="en-US" baseline="0" dirty="0" smtClean="0"/>
              <a:t> in an IPv6 only network:</a:t>
            </a:r>
          </a:p>
          <a:p>
            <a:r>
              <a:rPr lang="en-US" baseline="0" dirty="0" smtClean="0"/>
              <a:t>		For example, you can’t use an IPv6 address to map a UNC path.  Instead you must use an IPv6-Literal.Net address</a:t>
            </a:r>
            <a:endParaRPr lang="en-US" dirty="0" smtClean="0"/>
          </a:p>
          <a:p>
            <a:r>
              <a:rPr lang="en-US" dirty="0" smtClean="0"/>
              <a:t>Areas to Look at:</a:t>
            </a:r>
          </a:p>
          <a:p>
            <a:pPr lvl="1"/>
            <a:r>
              <a:rPr lang="en-US" dirty="0" smtClean="0"/>
              <a:t>Dual stack = Two data/control planes</a:t>
            </a:r>
          </a:p>
          <a:p>
            <a:pPr lvl="2"/>
            <a:r>
              <a:rPr lang="en-US" dirty="0" smtClean="0"/>
              <a:t>IPv4 and IPv6 are Ships in the Night</a:t>
            </a:r>
          </a:p>
          <a:p>
            <a:pPr lvl="1"/>
            <a:r>
              <a:rPr lang="en-US" dirty="0" smtClean="0"/>
              <a:t>Static/Dynamic Routing</a:t>
            </a:r>
            <a:endParaRPr lang="en-US" sz="1400" i="1" baseline="30000" dirty="0" smtClean="0"/>
          </a:p>
          <a:p>
            <a:pPr lvl="1"/>
            <a:r>
              <a:rPr lang="en-US" dirty="0" smtClean="0"/>
              <a:t>Load Balancing/ADC (SLB66, SLB64/46)</a:t>
            </a:r>
          </a:p>
          <a:p>
            <a:pPr lvl="1"/>
            <a:r>
              <a:rPr lang="en-US" dirty="0" err="1" smtClean="0"/>
              <a:t>Proxying</a:t>
            </a:r>
            <a:r>
              <a:rPr lang="en-US" dirty="0" smtClean="0"/>
              <a:t> (Forward and Reverse)</a:t>
            </a:r>
          </a:p>
          <a:p>
            <a:pPr lvl="1"/>
            <a:r>
              <a:rPr lang="en-US" dirty="0" smtClean="0"/>
              <a:t>Tunneling (ISATAP, 6in4, 6to4, 6rd, </a:t>
            </a:r>
            <a:r>
              <a:rPr lang="en-US" dirty="0" err="1" smtClean="0"/>
              <a:t>Teredo</a:t>
            </a:r>
            <a:r>
              <a:rPr lang="en-US" dirty="0" smtClean="0"/>
              <a:t>, AYIYA, TSP)</a:t>
            </a:r>
          </a:p>
          <a:p>
            <a:pPr lvl="1"/>
            <a:r>
              <a:rPr lang="en-US" dirty="0" smtClean="0"/>
              <a:t>NAT (NAT66, NAT64/46, NPTv6, </a:t>
            </a:r>
            <a:r>
              <a:rPr lang="en-US" strike="sngStrike" dirty="0" smtClean="0">
                <a:solidFill>
                  <a:srgbClr val="FF0000"/>
                </a:solidFill>
              </a:rPr>
              <a:t>NAT-PT</a:t>
            </a:r>
            <a:r>
              <a:rPr lang="en-US" dirty="0" smtClean="0"/>
              <a:t>)</a:t>
            </a:r>
          </a:p>
          <a:p>
            <a:pPr lvl="1"/>
            <a:r>
              <a:rPr lang="en-US" dirty="0" smtClean="0"/>
              <a:t>	Note:</a:t>
            </a:r>
            <a:r>
              <a:rPr lang="en-US" baseline="0" dirty="0" smtClean="0"/>
              <a:t>  NAT-PT is deprecated and shouldn’t be used.  In IOS it only works if you disable CEF and thus provides poor performance – don’t use this.</a:t>
            </a:r>
            <a:endParaRPr lang="en-US" dirty="0" smtClean="0"/>
          </a:p>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53</a:t>
            </a:fld>
            <a:endParaRPr lang="en-US"/>
          </a:p>
        </p:txBody>
      </p:sp>
    </p:spTree>
    <p:extLst>
      <p:ext uri="{BB962C8B-B14F-4D97-AF65-F5344CB8AC3E}">
        <p14:creationId xmlns:p14="http://schemas.microsoft.com/office/powerpoint/2010/main" val="2816739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one of the key drivers of IPv6 – innovation.  By deploying NAT you are stifling innovation and increasing costs – are you sure that’s what you want to do?</a:t>
            </a:r>
          </a:p>
          <a:p>
            <a:r>
              <a:rPr lang="en-US" baseline="0" dirty="0" smtClean="0"/>
              <a:t>The only legitimate use of NAT that I see is NAT64 for IPv6 only networks to get to the IPv4 Internet.  Other than that I would recommend avoiding it.  I will also caution you that it’s complex.  Unlike NAT44, with NAT64 there are endless possibilities and many of them are invalid.  Because you are translating between different address families (remember that IPv6 is not IPv4 v2 but a different protocol) some combinations are invalid.  You have to do both source and destination NAT as well as look at forward and reverse routing from both the IPv4 and IPv6 point of view.  Again – think carefully before going down this path.</a:t>
            </a:r>
          </a:p>
          <a:p>
            <a:endParaRPr lang="en-US" baseline="0" dirty="0" smtClean="0"/>
          </a:p>
          <a:p>
            <a:r>
              <a:rPr lang="en-US" dirty="0" smtClean="0"/>
              <a:t>NAT or Network Address Translation was invented to help slow the exhaustion of IPv4 addresses</a:t>
            </a:r>
          </a:p>
          <a:p>
            <a:r>
              <a:rPr lang="en-US" dirty="0" smtClean="0"/>
              <a:t>NAT is no longer needed with IPv6; however, it is an option</a:t>
            </a:r>
          </a:p>
          <a:p>
            <a:r>
              <a:rPr lang="en-US" dirty="0" smtClean="0"/>
              <a:t>Think carefully before using NAT</a:t>
            </a:r>
          </a:p>
          <a:p>
            <a:pPr lvl="1"/>
            <a:r>
              <a:rPr lang="en-US" dirty="0" smtClean="0"/>
              <a:t>What applications will this break/prevent?</a:t>
            </a:r>
          </a:p>
          <a:p>
            <a:pPr lvl="1"/>
            <a:r>
              <a:rPr lang="en-US" dirty="0" smtClean="0"/>
              <a:t>How much am I increasing my operational complexity and costs?</a:t>
            </a:r>
          </a:p>
          <a:p>
            <a:pPr lvl="2"/>
            <a:r>
              <a:rPr lang="en-US" dirty="0" smtClean="0"/>
              <a:t>All peer to peer traffic now requires a gateway/relay/tunnel including VoIP, video conferencing, and collaboration</a:t>
            </a:r>
          </a:p>
          <a:p>
            <a:pPr lvl="2"/>
            <a:r>
              <a:rPr lang="en-US" dirty="0" smtClean="0"/>
              <a:t>Degrades experience – Skype, </a:t>
            </a:r>
            <a:r>
              <a:rPr lang="en-US" dirty="0" err="1" smtClean="0"/>
              <a:t>Facetime</a:t>
            </a:r>
            <a:r>
              <a:rPr lang="en-US" dirty="0" smtClean="0"/>
              <a:t>, WebEx, and </a:t>
            </a:r>
            <a:r>
              <a:rPr lang="en-US" dirty="0" err="1" smtClean="0"/>
              <a:t>Sharepoint</a:t>
            </a:r>
            <a:r>
              <a:rPr lang="en-US" dirty="0" smtClean="0"/>
              <a:t> Workspace function better without NAT</a:t>
            </a:r>
          </a:p>
          <a:p>
            <a:pPr lvl="2"/>
            <a:r>
              <a:rPr lang="en-US" dirty="0" smtClean="0"/>
              <a:t>Troubleshooting can become daunting</a:t>
            </a:r>
          </a:p>
          <a:p>
            <a:r>
              <a:rPr lang="en-US" dirty="0" smtClean="0"/>
              <a:t>More thoughts in the Appendix</a:t>
            </a:r>
          </a:p>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54</a:t>
            </a:fld>
            <a:endParaRPr lang="en-US"/>
          </a:p>
        </p:txBody>
      </p:sp>
    </p:spTree>
    <p:extLst>
      <p:ext uri="{BB962C8B-B14F-4D97-AF65-F5344CB8AC3E}">
        <p14:creationId xmlns:p14="http://schemas.microsoft.com/office/powerpoint/2010/main" val="3189232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Infrastructure setup</a:t>
            </a:r>
          </a:p>
          <a:p>
            <a:pPr lvl="1"/>
            <a:r>
              <a:rPr lang="en-US" dirty="0" smtClean="0"/>
              <a:t>Router(s), Switch(</a:t>
            </a:r>
            <a:r>
              <a:rPr lang="en-US" dirty="0" err="1" smtClean="0"/>
              <a:t>es</a:t>
            </a:r>
            <a:r>
              <a:rPr lang="en-US" dirty="0" smtClean="0"/>
              <a:t>), Firewall(s), Wireless</a:t>
            </a:r>
          </a:p>
          <a:p>
            <a:r>
              <a:rPr lang="en-US" sz="2400" dirty="0" smtClean="0"/>
              <a:t>Hypervisor setup (</a:t>
            </a:r>
            <a:r>
              <a:rPr lang="en-US" sz="2400" dirty="0" err="1" smtClean="0"/>
              <a:t>ESXi</a:t>
            </a:r>
            <a:r>
              <a:rPr lang="en-US" sz="2400" dirty="0" smtClean="0"/>
              <a:t>/Hyper-V/</a:t>
            </a:r>
            <a:r>
              <a:rPr lang="en-US" sz="2400" dirty="0" err="1" smtClean="0"/>
              <a:t>Xen</a:t>
            </a:r>
            <a:r>
              <a:rPr lang="en-US" sz="2400" dirty="0" smtClean="0"/>
              <a:t>/KVM)</a:t>
            </a:r>
          </a:p>
          <a:p>
            <a:r>
              <a:rPr lang="en-US" sz="2400" dirty="0" smtClean="0"/>
              <a:t>Physical and Virtual Nodes with representative Operating Systems</a:t>
            </a:r>
          </a:p>
          <a:p>
            <a:pPr lvl="1"/>
            <a:r>
              <a:rPr lang="en-US" dirty="0" smtClean="0"/>
              <a:t>Windows XP/Vista/7/8; OS X 10.6, 10.7, 10.8</a:t>
            </a:r>
          </a:p>
          <a:p>
            <a:pPr lvl="1"/>
            <a:r>
              <a:rPr lang="en-US" dirty="0" smtClean="0"/>
              <a:t>Linux Client (e.g. Ubuntu Linux 12.04+)</a:t>
            </a:r>
          </a:p>
          <a:p>
            <a:pPr lvl="1"/>
            <a:r>
              <a:rPr lang="en-US" dirty="0" smtClean="0"/>
              <a:t>Windows Server 2003 (R2)/2008 (R2)/2012</a:t>
            </a:r>
          </a:p>
          <a:p>
            <a:pPr lvl="1"/>
            <a:r>
              <a:rPr lang="en-US" dirty="0" smtClean="0"/>
              <a:t>Linux Servers (e.g. </a:t>
            </a:r>
            <a:r>
              <a:rPr lang="en-US" dirty="0" err="1" smtClean="0"/>
              <a:t>CentOS</a:t>
            </a:r>
            <a:r>
              <a:rPr lang="en-US" dirty="0" smtClean="0"/>
              <a:t>, RHEL, SLES)</a:t>
            </a:r>
          </a:p>
          <a:p>
            <a:pPr lvl="1"/>
            <a:r>
              <a:rPr lang="en-US" dirty="0" smtClean="0"/>
              <a:t>BSD Servers (e.g. FreeBSD, </a:t>
            </a:r>
            <a:r>
              <a:rPr lang="en-US" dirty="0" err="1" smtClean="0"/>
              <a:t>OpenBSD</a:t>
            </a:r>
            <a:r>
              <a:rPr lang="en-US" dirty="0" smtClean="0"/>
              <a:t>)</a:t>
            </a:r>
          </a:p>
          <a:p>
            <a:r>
              <a:rPr lang="en-US" sz="2400" dirty="0" smtClean="0"/>
              <a:t>Key Applications</a:t>
            </a:r>
          </a:p>
          <a:p>
            <a:pPr lvl="1"/>
            <a:r>
              <a:rPr lang="en-US" dirty="0" smtClean="0"/>
              <a:t>Web, E-mail, Database, CMS (Anything                  Internet Facing is crucial)</a:t>
            </a:r>
          </a:p>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55</a:t>
            </a:fld>
            <a:endParaRPr lang="en-US"/>
          </a:p>
        </p:txBody>
      </p:sp>
    </p:spTree>
    <p:extLst>
      <p:ext uri="{BB962C8B-B14F-4D97-AF65-F5344CB8AC3E}">
        <p14:creationId xmlns:p14="http://schemas.microsoft.com/office/powerpoint/2010/main" val="3545484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SLAAC or Stateless Address Auto Configuration allows IPv6 nodes to automatically configure themselves with an IPv6 address when a router on their link or network advertises the appropriate</a:t>
            </a:r>
            <a:r>
              <a:rPr lang="en-US" baseline="0" dirty="0" smtClean="0"/>
              <a:t> network to use</a:t>
            </a:r>
          </a:p>
          <a:p>
            <a:r>
              <a:rPr lang="en-US" baseline="0" dirty="0" smtClean="0"/>
              <a:t>As you start entering IPv6 forward and reverse DNS records you will find it quite tedious.</a:t>
            </a:r>
          </a:p>
          <a:p>
            <a:r>
              <a:rPr lang="en-US" baseline="0" dirty="0" smtClean="0"/>
              <a:t>You may want to look at an IPAM solution. There are also many third party IPAM solutions including </a:t>
            </a:r>
            <a:r>
              <a:rPr lang="en-US" baseline="0" dirty="0" err="1" smtClean="0"/>
              <a:t>Infoblox</a:t>
            </a:r>
            <a:r>
              <a:rPr lang="en-US" baseline="0" dirty="0" smtClean="0"/>
              <a:t>.</a:t>
            </a:r>
          </a:p>
          <a:p>
            <a:endParaRPr lang="en-US" dirty="0" smtClean="0"/>
          </a:p>
          <a:p>
            <a:r>
              <a:rPr lang="en-US" dirty="0" smtClean="0"/>
              <a:t>(D)DNS</a:t>
            </a:r>
          </a:p>
          <a:p>
            <a:pPr lvl="1"/>
            <a:r>
              <a:rPr lang="en-US" dirty="0" smtClean="0"/>
              <a:t>Both IPv4 A records and IPv6 AAAA records                  can be transported over either IPv4 or IPv6</a:t>
            </a:r>
          </a:p>
          <a:p>
            <a:pPr lvl="1"/>
            <a:r>
              <a:rPr lang="en-US" dirty="0" smtClean="0"/>
              <a:t>Pilot should include DNS services accessible over IPv6 transport</a:t>
            </a:r>
          </a:p>
          <a:p>
            <a:pPr lvl="1"/>
            <a:r>
              <a:rPr lang="en-US" dirty="0" smtClean="0"/>
              <a:t>Dynamic DNS (nodes register address with DNS server) highly recommended</a:t>
            </a:r>
          </a:p>
          <a:p>
            <a:r>
              <a:rPr lang="en-US" dirty="0" smtClean="0"/>
              <a:t>DHCPv6</a:t>
            </a:r>
          </a:p>
          <a:p>
            <a:pPr lvl="1"/>
            <a:r>
              <a:rPr lang="en-US" dirty="0" smtClean="0"/>
              <a:t>Configure and test both stateless and </a:t>
            </a:r>
            <a:r>
              <a:rPr lang="en-US" dirty="0" err="1" smtClean="0"/>
              <a:t>stateful</a:t>
            </a:r>
            <a:r>
              <a:rPr lang="en-US" dirty="0" smtClean="0"/>
              <a:t> modes</a:t>
            </a:r>
          </a:p>
          <a:p>
            <a:pPr lvl="1"/>
            <a:r>
              <a:rPr lang="en-US" dirty="0" smtClean="0"/>
              <a:t>Dynamic integration with DNS server highly recommended</a:t>
            </a:r>
          </a:p>
          <a:p>
            <a:r>
              <a:rPr lang="en-US" dirty="0" smtClean="0"/>
              <a:t>WINS/NetBIOS</a:t>
            </a:r>
          </a:p>
          <a:p>
            <a:pPr lvl="1"/>
            <a:r>
              <a:rPr lang="en-US" dirty="0" smtClean="0"/>
              <a:t>Just to state the obvious – WINS and NetBIOS are IPv4 only protocols</a:t>
            </a:r>
          </a:p>
          <a:p>
            <a:pPr lvl="1"/>
            <a:r>
              <a:rPr lang="en-US" dirty="0" smtClean="0"/>
              <a:t>Eliminate and validate there are no remaining dependencies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56</a:t>
            </a:fld>
            <a:endParaRPr lang="en-US"/>
          </a:p>
        </p:txBody>
      </p:sp>
    </p:spTree>
    <p:extLst>
      <p:ext uri="{BB962C8B-B14F-4D97-AF65-F5344CB8AC3E}">
        <p14:creationId xmlns:p14="http://schemas.microsoft.com/office/powerpoint/2010/main" val="3753624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SLAAC or Stateless Address Auto Configuration allows IPv6 nodes to automatically configure themselves with an IPv6 address when a router on their link or network advertises the appropriate</a:t>
            </a:r>
            <a:r>
              <a:rPr lang="en-US" baseline="0" dirty="0" smtClean="0"/>
              <a:t> network to use</a:t>
            </a:r>
          </a:p>
          <a:p>
            <a:r>
              <a:rPr lang="en-US" baseline="0" dirty="0" smtClean="0"/>
              <a:t>As you start entering IPv6 forward and reverse DNS records you will find it quite tedious.</a:t>
            </a:r>
          </a:p>
          <a:p>
            <a:r>
              <a:rPr lang="en-US" baseline="0" dirty="0" smtClean="0"/>
              <a:t>You may want to look at an IPAM solution.  For those with perpetual Microsoft licensing, Microsoft has what looks to be a pretty slick IPAM solution built-in to Server 2012.  There are also many third party IPAM solutions including </a:t>
            </a:r>
            <a:r>
              <a:rPr lang="en-US" baseline="0" dirty="0" err="1" smtClean="0"/>
              <a:t>Infoblox</a:t>
            </a:r>
            <a:r>
              <a:rPr lang="en-US" baseline="0" dirty="0" smtClean="0"/>
              <a:t>.</a:t>
            </a:r>
          </a:p>
          <a:p>
            <a:endParaRPr lang="en-US" dirty="0" smtClean="0"/>
          </a:p>
          <a:p>
            <a:r>
              <a:rPr lang="en-US" dirty="0" smtClean="0"/>
              <a:t>Static (no dynamic options)</a:t>
            </a:r>
          </a:p>
          <a:p>
            <a:pPr marL="416242" lvl="2" indent="-237744">
              <a:spcBef>
                <a:spcPts val="672"/>
              </a:spcBef>
              <a:buFont typeface="Arial"/>
              <a:buChar char="•"/>
            </a:pPr>
            <a:r>
              <a:rPr lang="en-US" dirty="0" smtClean="0"/>
              <a:t>Infrastructure devices (routers, firewalls, etc.)</a:t>
            </a:r>
          </a:p>
          <a:p>
            <a:pPr marL="416242" lvl="2" indent="-237744">
              <a:spcBef>
                <a:spcPts val="672"/>
              </a:spcBef>
              <a:buFont typeface="Arial"/>
              <a:buChar char="•"/>
            </a:pPr>
            <a:r>
              <a:rPr lang="en-US" dirty="0" smtClean="0"/>
              <a:t>Key infrastructure servers (DNS, DHCPv6, Active Directory)</a:t>
            </a:r>
          </a:p>
          <a:p>
            <a:r>
              <a:rPr lang="en-US" dirty="0" smtClean="0"/>
              <a:t>Static (use SLAAC for default gateway and/or DNS)</a:t>
            </a:r>
          </a:p>
          <a:p>
            <a:pPr lvl="1"/>
            <a:r>
              <a:rPr lang="en-US" dirty="0" smtClean="0"/>
              <a:t>Option 1 for Servers</a:t>
            </a:r>
          </a:p>
          <a:p>
            <a:r>
              <a:rPr lang="en-US" dirty="0" smtClean="0"/>
              <a:t>SLAAC, no DHCPv6</a:t>
            </a:r>
          </a:p>
          <a:p>
            <a:pPr lvl="1"/>
            <a:r>
              <a:rPr lang="en-US" dirty="0" smtClean="0"/>
              <a:t>Some systems (Android) can only do SLAAC</a:t>
            </a:r>
          </a:p>
          <a:p>
            <a:pPr lvl="1"/>
            <a:r>
              <a:rPr lang="en-US" dirty="0" smtClean="0"/>
              <a:t>Some systems support RDNSS but not stateless DHCPv6 (Ubuntu Linux)</a:t>
            </a:r>
          </a:p>
          <a:p>
            <a:pPr lvl="1"/>
            <a:r>
              <a:rPr lang="en-US" dirty="0" smtClean="0"/>
              <a:t>Ideally use a something like Cisco’s ISE that can assign devices that don’t do DHCPv6 to a SLAAC VLAN</a:t>
            </a:r>
          </a:p>
          <a:p>
            <a:r>
              <a:rPr lang="en-US" dirty="0" smtClean="0"/>
              <a:t>SLAAC with (Stateless) DHCPv6</a:t>
            </a:r>
          </a:p>
          <a:p>
            <a:pPr lvl="1"/>
            <a:r>
              <a:rPr lang="en-US" dirty="0" smtClean="0"/>
              <a:t>Possibility for guest networks</a:t>
            </a:r>
          </a:p>
          <a:p>
            <a:r>
              <a:rPr lang="en-US" dirty="0" smtClean="0"/>
              <a:t>DHCPv6 (</a:t>
            </a:r>
            <a:r>
              <a:rPr lang="en-US" dirty="0" err="1" smtClean="0"/>
              <a:t>Stateful</a:t>
            </a:r>
            <a:r>
              <a:rPr lang="en-US" dirty="0" smtClean="0"/>
              <a:t> DHCPv6)</a:t>
            </a:r>
          </a:p>
          <a:p>
            <a:pPr lvl="1"/>
            <a:r>
              <a:rPr lang="en-US" dirty="0" smtClean="0"/>
              <a:t>General recommendation for the enterprise</a:t>
            </a:r>
          </a:p>
          <a:p>
            <a:pPr lvl="1"/>
            <a:r>
              <a:rPr lang="en-US" dirty="0" smtClean="0"/>
              <a:t>Provides much more control over addressing</a:t>
            </a:r>
          </a:p>
          <a:p>
            <a:pPr lvl="1"/>
            <a:r>
              <a:rPr lang="en-US" dirty="0" smtClean="0"/>
              <a:t>Provides accountability and stable addressing – especially important for Apple </a:t>
            </a:r>
            <a:r>
              <a:rPr lang="en-US" dirty="0" err="1" smtClean="0"/>
              <a:t>iOS</a:t>
            </a:r>
            <a:r>
              <a:rPr lang="en-US" dirty="0" smtClean="0"/>
              <a:t> devices which churn through too many addresses with SLAAC</a:t>
            </a:r>
          </a:p>
          <a:p>
            <a:pPr lvl="1"/>
            <a:r>
              <a:rPr lang="en-US" dirty="0" smtClean="0"/>
              <a:t>Option 2 with reservations for Servers*</a:t>
            </a:r>
          </a:p>
          <a:p>
            <a:pPr lvl="1"/>
            <a:endParaRPr lang="en-US" dirty="0" smtClean="0"/>
          </a:p>
          <a:p>
            <a:pPr marL="13906" indent="0">
              <a:buNone/>
            </a:pPr>
            <a:r>
              <a:rPr lang="en-US" dirty="0" smtClean="0"/>
              <a:t>*Really?!?  Servers without static addressing?  Yes – some organizations have successfully used this approach.  Don’t let IPv4 constrain your thinking!</a:t>
            </a:r>
          </a:p>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57</a:t>
            </a:fld>
            <a:endParaRPr lang="en-US"/>
          </a:p>
        </p:txBody>
      </p:sp>
    </p:spTree>
    <p:extLst>
      <p:ext uri="{BB962C8B-B14F-4D97-AF65-F5344CB8AC3E}">
        <p14:creationId xmlns:p14="http://schemas.microsoft.com/office/powerpoint/2010/main" val="3753624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dual stack means both IPv4 and IPv6 simultaneously</a:t>
            </a:r>
          </a:p>
          <a:p>
            <a:r>
              <a:rPr lang="en-US" dirty="0" smtClean="0"/>
              <a:t>Where</a:t>
            </a:r>
            <a:r>
              <a:rPr lang="en-US" baseline="0" dirty="0" smtClean="0"/>
              <a:t> dual stack isn’t possible you can look at load balancing; for things like web traffic you can have the load balancer insert an X Forwarded For header with the real IPv6 client address; careful with the XFF header though – you will need to make sure your systems/applications can deal with it</a:t>
            </a:r>
          </a:p>
          <a:p>
            <a:r>
              <a:rPr lang="en-US" baseline="0" dirty="0" smtClean="0"/>
              <a:t>NAT64 may seem appealing but it has many subtle gotchas and drawbacks – remember that IPv4 and IPv6 are different protocols with different inner workings; when you do NAT and essentially try to pretend that they are similar protocols you can have hard to troubleshoot problems such as Path MTU</a:t>
            </a:r>
          </a:p>
          <a:p>
            <a:endParaRPr lang="en-US" baseline="0" dirty="0" smtClean="0"/>
          </a:p>
          <a:p>
            <a:pPr marL="0" indent="0">
              <a:buNone/>
            </a:pPr>
            <a:r>
              <a:rPr lang="en-US" dirty="0" smtClean="0"/>
              <a:t>In order of preference:</a:t>
            </a:r>
          </a:p>
          <a:p>
            <a:r>
              <a:rPr lang="en-US" dirty="0" smtClean="0"/>
              <a:t>Option 1 – Dual Stack for border router(s), firewall(s), and server(s)</a:t>
            </a:r>
          </a:p>
          <a:p>
            <a:r>
              <a:rPr lang="en-US" dirty="0" smtClean="0"/>
              <a:t>Option 2 – Use load balancer(s) (IPv6 towards Internet, IPv4 towards servers)</a:t>
            </a:r>
          </a:p>
          <a:p>
            <a:r>
              <a:rPr lang="en-US" dirty="0" smtClean="0"/>
              <a:t>Option 3 – Use dual stack reverse proxy (IPv6 towards Internet, IPv4 towards servers*)</a:t>
            </a:r>
          </a:p>
          <a:p>
            <a:r>
              <a:rPr lang="en-US" dirty="0" smtClean="0"/>
              <a:t>Option 4 (Discouraged) – Use NAT64 (Operationally complex to troubleshoot and maintain)</a:t>
            </a:r>
          </a:p>
          <a:p>
            <a:pPr marL="0" indent="0">
              <a:buNone/>
            </a:pPr>
            <a:endParaRPr lang="en-US" dirty="0" smtClean="0"/>
          </a:p>
          <a:p>
            <a:pPr marL="0" indent="0">
              <a:buNone/>
            </a:pPr>
            <a:r>
              <a:rPr lang="en-US" dirty="0" smtClean="0"/>
              <a:t>*Some questions about solution security</a:t>
            </a:r>
          </a:p>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58</a:t>
            </a:fld>
            <a:endParaRPr lang="en-US"/>
          </a:p>
        </p:txBody>
      </p:sp>
    </p:spTree>
    <p:extLst>
      <p:ext uri="{BB962C8B-B14F-4D97-AF65-F5344CB8AC3E}">
        <p14:creationId xmlns:p14="http://schemas.microsoft.com/office/powerpoint/2010/main" val="302990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an IPv6 path from your test IPv6 Network out to your IPv6 Internet connection</a:t>
            </a:r>
          </a:p>
          <a:p>
            <a:pPr lvl="1"/>
            <a:r>
              <a:rPr lang="en-US" dirty="0" smtClean="0"/>
              <a:t>Option 1 (Preferred) – Dual Stack all the way</a:t>
            </a:r>
          </a:p>
          <a:p>
            <a:pPr lvl="1"/>
            <a:r>
              <a:rPr lang="en-US" dirty="0" smtClean="0"/>
              <a:t>Option 2 – Use tunneling (ISATAP for Windows/Linux, 6in4 for OS X)</a:t>
            </a:r>
          </a:p>
          <a:p>
            <a:pPr lvl="1"/>
            <a:r>
              <a:rPr lang="en-US" dirty="0" smtClean="0"/>
              <a:t>Option 3 – Use a (forward) Proxy (limited application/protocol support)</a:t>
            </a:r>
          </a:p>
          <a:p>
            <a:pPr lvl="1"/>
            <a:r>
              <a:rPr lang="en-US" dirty="0" smtClean="0"/>
              <a:t>Option 4 – Use </a:t>
            </a:r>
            <a:r>
              <a:rPr lang="en-US" dirty="0" err="1" smtClean="0"/>
              <a:t>Stateful</a:t>
            </a:r>
            <a:r>
              <a:rPr lang="en-US" dirty="0" smtClean="0"/>
              <a:t> NAT64 for IPv6 only networks, this is the ideal use case</a:t>
            </a:r>
          </a:p>
          <a:p>
            <a:r>
              <a:rPr lang="en-US" dirty="0" smtClean="0"/>
              <a:t>Don’t forget about your supporting infrastructure!</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59</a:t>
            </a:fld>
            <a:endParaRPr lang="en-US"/>
          </a:p>
        </p:txBody>
      </p:sp>
    </p:spTree>
    <p:extLst>
      <p:ext uri="{BB962C8B-B14F-4D97-AF65-F5344CB8AC3E}">
        <p14:creationId xmlns:p14="http://schemas.microsoft.com/office/powerpoint/2010/main" val="372529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0" y="4241494"/>
            <a:ext cx="6856413" cy="4216706"/>
          </a:xfrm>
        </p:spPr>
        <p:txBody>
          <a:bodyPr/>
          <a:lstStyle/>
          <a:p>
            <a:r>
              <a:rPr lang="en-US" sz="1000" dirty="0" smtClean="0"/>
              <a:t>So simple and yet – this is the most</a:t>
            </a:r>
            <a:r>
              <a:rPr lang="en-US" sz="1000" baseline="0" dirty="0" smtClean="0"/>
              <a:t> important part of the entire presentation!</a:t>
            </a:r>
          </a:p>
          <a:p>
            <a:endParaRPr lang="en-US" sz="1000" dirty="0" smtClean="0"/>
          </a:p>
          <a:p>
            <a:r>
              <a:rPr lang="en-US" sz="1000" dirty="0" smtClean="0"/>
              <a:t>IPv6 was standardized in 1998.  Back then though, NAT was a</a:t>
            </a:r>
            <a:r>
              <a:rPr lang="en-US" sz="1000" baseline="0" dirty="0" smtClean="0"/>
              <a:t> “good enough” solution and there was little interest in deploying IPv6.  Fast forward to today where mobile devices alone will exceed the planet’s population before the end of the year!  There are currently more than 11 billion unique nodes connected to the Internet using an addressing system designed for only 4 billion nodes.  Even with NAT, the current IPv4 addressing system is buckling and exhaustion of the current addressing system is fast approaching.</a:t>
            </a:r>
          </a:p>
          <a:p>
            <a:endParaRPr lang="en-US" sz="1000" dirty="0" smtClean="0"/>
          </a:p>
          <a:p>
            <a:r>
              <a:rPr lang="en-US" sz="1000" dirty="0" smtClean="0"/>
              <a:t>So why does</a:t>
            </a:r>
            <a:r>
              <a:rPr lang="en-US" sz="1000" baseline="0" dirty="0" smtClean="0"/>
              <a:t> an addressing system matter?</a:t>
            </a:r>
          </a:p>
          <a:p>
            <a:endParaRPr lang="en-US" sz="1000" dirty="0" smtClean="0"/>
          </a:p>
          <a:p>
            <a:r>
              <a:rPr lang="en-US" sz="1000" dirty="0" smtClean="0"/>
              <a:t>Address space:</a:t>
            </a:r>
            <a:endParaRPr lang="en-US" sz="1000" dirty="0"/>
          </a:p>
          <a:p>
            <a:r>
              <a:rPr lang="en-US" sz="1000" dirty="0" smtClean="0"/>
              <a:t>I’m a builder.  I’m building a new subdivision</a:t>
            </a:r>
            <a:r>
              <a:rPr lang="en-US" sz="1000" baseline="0" dirty="0" smtClean="0"/>
              <a:t> and need to get addresses for the streets and homes.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Do I worry about running out of addresses?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Do I worry about conserving address space or optimizing the number of addresses available per street or in the neighborhood?</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Do I try to hide the entire neighborhood behind one public address to conserve address space or improve security?</a:t>
            </a:r>
          </a:p>
          <a:p>
            <a:pPr>
              <a:defRPr/>
            </a:pPr>
            <a:r>
              <a:rPr lang="en-US" sz="1000" baseline="0" dirty="0" smtClean="0"/>
              <a:t>It’s hard to see the trap we’ve fallen into with IPv4 without stepping outside the network realm and looking at similar situations elsewhere.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000" dirty="0"/>
          </a:p>
          <a:p>
            <a:pPr>
              <a:defRPr/>
            </a:pPr>
            <a:r>
              <a:rPr lang="en-US" sz="1000" baseline="0" dirty="0" smtClean="0"/>
              <a:t>Why do we need addresses?  </a:t>
            </a:r>
            <a:r>
              <a:rPr lang="en-US" sz="1000" dirty="0" smtClean="0"/>
              <a:t>They facilitate communication/collaboration</a:t>
            </a:r>
          </a:p>
          <a:p>
            <a:pPr lvl="1"/>
            <a:endParaRPr lang="en-US" sz="1000" dirty="0" smtClean="0"/>
          </a:p>
          <a:p>
            <a:r>
              <a:rPr lang="en-US" sz="1000" dirty="0" smtClean="0"/>
              <a:t>IPv4 has insufficient</a:t>
            </a:r>
            <a:r>
              <a:rPr lang="en-US" sz="1000" baseline="0" dirty="0" smtClean="0"/>
              <a:t> address space – like the </a:t>
            </a:r>
            <a:r>
              <a:rPr lang="en-US" sz="1000" dirty="0" smtClean="0"/>
              <a:t>area code problem</a:t>
            </a:r>
          </a:p>
          <a:p>
            <a:pPr lvl="1"/>
            <a:r>
              <a:rPr lang="en-US" sz="1000" dirty="0" smtClean="0"/>
              <a:t>Just</a:t>
            </a:r>
            <a:r>
              <a:rPr lang="en-US" sz="1000" baseline="0" dirty="0" smtClean="0"/>
              <a:t> like with area codes, putting people behind </a:t>
            </a:r>
            <a:r>
              <a:rPr lang="en-US" sz="1000" baseline="0" dirty="0" err="1" smtClean="0"/>
              <a:t>PBXes</a:t>
            </a:r>
            <a:r>
              <a:rPr lang="en-US" sz="1000" baseline="0" dirty="0" smtClean="0"/>
              <a:t> is not a great solution</a:t>
            </a:r>
          </a:p>
          <a:p>
            <a:pPr lvl="1"/>
            <a:r>
              <a:rPr lang="en-US" sz="1000" baseline="0" dirty="0" smtClean="0"/>
              <a:t>Given a choice, everyone would prefer to have a DID or their own number</a:t>
            </a:r>
          </a:p>
          <a:p>
            <a:pPr lvl="1"/>
            <a:r>
              <a:rPr lang="en-US" sz="1000" baseline="0" dirty="0" smtClean="0"/>
              <a:t>Putting people behind 2 </a:t>
            </a:r>
            <a:r>
              <a:rPr lang="en-US" sz="1000" baseline="0" dirty="0" err="1" smtClean="0"/>
              <a:t>PBXes</a:t>
            </a:r>
            <a:r>
              <a:rPr lang="en-US" sz="1000" baseline="0" dirty="0" smtClean="0"/>
              <a:t> (CGN) is even worse</a:t>
            </a:r>
          </a:p>
          <a:p>
            <a:r>
              <a:rPr lang="en-US" sz="1000" baseline="0" dirty="0" smtClean="0"/>
              <a:t>IPv4 has resulted in scarcity type thinking</a:t>
            </a:r>
          </a:p>
          <a:p>
            <a:pPr lvl="1"/>
            <a:r>
              <a:rPr lang="en-US" sz="1000" baseline="0" dirty="0" smtClean="0"/>
              <a:t>The formation of IPv4 markets for trading/transferring/selling addresses is further proof that IPv4 needs to be replaced</a:t>
            </a:r>
            <a:endParaRPr lang="en-US" sz="1000" dirty="0" smtClean="0"/>
          </a:p>
          <a:p>
            <a:r>
              <a:rPr lang="en-US" sz="1000" dirty="0" smtClean="0"/>
              <a:t>Additional addressing</a:t>
            </a:r>
            <a:r>
              <a:rPr lang="en-US" sz="1000" baseline="0" dirty="0" smtClean="0"/>
              <a:t> pressures</a:t>
            </a:r>
            <a:endParaRPr lang="en-US" sz="1000" dirty="0" smtClean="0"/>
          </a:p>
          <a:p>
            <a:pPr lvl="1"/>
            <a:r>
              <a:rPr lang="en-US" sz="1000" dirty="0" smtClean="0"/>
              <a:t>Per the Cisco Visual Network Index</a:t>
            </a:r>
          </a:p>
          <a:p>
            <a:pPr lvl="1"/>
            <a:r>
              <a:rPr lang="en-US" sz="1000" dirty="0" smtClean="0"/>
              <a:t>2016 - 19 billion network connections, 3.4 billion users connected to Internet</a:t>
            </a:r>
          </a:p>
          <a:p>
            <a:pPr lvl="1"/>
            <a:r>
              <a:rPr lang="en-US" sz="1000" dirty="0" smtClean="0"/>
              <a:t>2020 - Over 50 billion devices connected to Internet</a:t>
            </a:r>
          </a:p>
          <a:p>
            <a:pPr lvl="1"/>
            <a:r>
              <a:rPr lang="en-US" sz="1000" dirty="0" smtClean="0"/>
              <a:t>This in a system only</a:t>
            </a:r>
            <a:r>
              <a:rPr lang="en-US" sz="1000" baseline="0" dirty="0" smtClean="0"/>
              <a:t> designed to deal with 4 billion unique nodes</a:t>
            </a:r>
            <a:endParaRPr lang="en-US" sz="1000" dirty="0" smtClean="0"/>
          </a:p>
          <a:p>
            <a:endParaRPr lang="en-US" sz="1000" dirty="0" smtClean="0"/>
          </a:p>
          <a:p>
            <a:r>
              <a:rPr lang="en-US" sz="1000" dirty="0" smtClean="0"/>
              <a:t>Innovation</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000" dirty="0" smtClean="0"/>
              <a:t>NAT Gateways make innovation harder (main driven by insufficient address space)</a:t>
            </a:r>
          </a:p>
          <a:p>
            <a:pPr lvl="1"/>
            <a:r>
              <a:rPr lang="en-US" sz="1000" dirty="0" smtClean="0"/>
              <a:t>Productivity (easy communication/collaboration) is a key business objective which NAT impedes</a:t>
            </a:r>
          </a:p>
          <a:p>
            <a:pPr lvl="1"/>
            <a:r>
              <a:rPr lang="en-US" sz="1000" dirty="0" smtClean="0"/>
              <a:t>IPv6 provides the option of end to end communication promoting and simplifying communication and collaboration</a:t>
            </a:r>
          </a:p>
        </p:txBody>
      </p:sp>
      <p:sp>
        <p:nvSpPr>
          <p:cNvPr id="4" name="Slide Number Placeholder 3"/>
          <p:cNvSpPr>
            <a:spLocks noGrp="1"/>
          </p:cNvSpPr>
          <p:nvPr>
            <p:ph type="sldNum" sz="quarter" idx="10"/>
          </p:nvPr>
        </p:nvSpPr>
        <p:spPr/>
        <p:txBody>
          <a:bodyPr/>
          <a:lstStyle/>
          <a:p>
            <a:fld id="{70C26FFD-CC54-4190-A48C-F33F4E8157B1}" type="slidenum">
              <a:rPr lang="en-US" smtClean="0"/>
              <a:t>3</a:t>
            </a:fld>
            <a:endParaRPr lang="en-US"/>
          </a:p>
        </p:txBody>
      </p:sp>
    </p:spTree>
    <p:extLst>
      <p:ext uri="{BB962C8B-B14F-4D97-AF65-F5344CB8AC3E}">
        <p14:creationId xmlns:p14="http://schemas.microsoft.com/office/powerpoint/2010/main" val="1001642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C26FFD-CC54-4190-A48C-F33F4E8157B1}" type="slidenum">
              <a:rPr lang="en-US" smtClean="0"/>
              <a:t>60</a:t>
            </a:fld>
            <a:endParaRPr lang="en-US"/>
          </a:p>
        </p:txBody>
      </p:sp>
    </p:spTree>
    <p:extLst>
      <p:ext uri="{BB962C8B-B14F-4D97-AF65-F5344CB8AC3E}">
        <p14:creationId xmlns:p14="http://schemas.microsoft.com/office/powerpoint/2010/main" val="2234669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C26FFD-CC54-4190-A48C-F33F4E8157B1}" type="slidenum">
              <a:rPr lang="en-US" smtClean="0"/>
              <a:t>61</a:t>
            </a:fld>
            <a:endParaRPr lang="en-US"/>
          </a:p>
        </p:txBody>
      </p:sp>
    </p:spTree>
    <p:extLst>
      <p:ext uri="{BB962C8B-B14F-4D97-AF65-F5344CB8AC3E}">
        <p14:creationId xmlns:p14="http://schemas.microsoft.com/office/powerpoint/2010/main" val="2774321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around 35 minutes</a:t>
            </a:r>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62</a:t>
            </a:fld>
            <a:endParaRPr lang="en-US"/>
          </a:p>
        </p:txBody>
      </p:sp>
    </p:spTree>
    <p:extLst>
      <p:ext uri="{BB962C8B-B14F-4D97-AF65-F5344CB8AC3E}">
        <p14:creationId xmlns:p14="http://schemas.microsoft.com/office/powerpoint/2010/main" val="394891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at around 5 minutes</a:t>
            </a:r>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4</a:t>
            </a:fld>
            <a:endParaRPr lang="en-US"/>
          </a:p>
        </p:txBody>
      </p:sp>
    </p:spTree>
    <p:extLst>
      <p:ext uri="{BB962C8B-B14F-4D97-AF65-F5344CB8AC3E}">
        <p14:creationId xmlns:p14="http://schemas.microsoft.com/office/powerpoint/2010/main" val="3826318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fact of depletion – once an RIR is depleted, you can’t get PI space any more!</a:t>
            </a:r>
          </a:p>
          <a:p>
            <a:endParaRPr lang="en-US" dirty="0"/>
          </a:p>
        </p:txBody>
      </p:sp>
      <p:sp>
        <p:nvSpPr>
          <p:cNvPr id="4" name="Slide Number Placeholder 3"/>
          <p:cNvSpPr>
            <a:spLocks noGrp="1"/>
          </p:cNvSpPr>
          <p:nvPr>
            <p:ph type="sldNum" sz="quarter" idx="10"/>
          </p:nvPr>
        </p:nvSpPr>
        <p:spPr/>
        <p:txBody>
          <a:bodyPr/>
          <a:lstStyle/>
          <a:p>
            <a:fld id="{26FD9FA7-1FF6-FB47-9F1D-8FA9B12D5173}" type="slidenum">
              <a:rPr lang="en-US" smtClean="0"/>
              <a:pPr/>
              <a:t>5</a:t>
            </a:fld>
            <a:endParaRPr lang="en-US"/>
          </a:p>
        </p:txBody>
      </p:sp>
    </p:spTree>
    <p:extLst>
      <p:ext uri="{BB962C8B-B14F-4D97-AF65-F5344CB8AC3E}">
        <p14:creationId xmlns:p14="http://schemas.microsoft.com/office/powerpoint/2010/main" val="222066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C26FFD-CC54-4190-A48C-F33F4E8157B1}" type="slidenum">
              <a:rPr lang="en-US" smtClean="0"/>
              <a:t>10</a:t>
            </a:fld>
            <a:endParaRPr lang="en-US"/>
          </a:p>
        </p:txBody>
      </p:sp>
    </p:spTree>
    <p:extLst>
      <p:ext uri="{BB962C8B-B14F-4D97-AF65-F5344CB8AC3E}">
        <p14:creationId xmlns:p14="http://schemas.microsoft.com/office/powerpoint/2010/main" val="1502537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C26FFD-CC54-4190-A48C-F33F4E8157B1}" type="slidenum">
              <a:rPr lang="en-US" smtClean="0"/>
              <a:t>11</a:t>
            </a:fld>
            <a:endParaRPr lang="en-US"/>
          </a:p>
        </p:txBody>
      </p:sp>
    </p:spTree>
    <p:extLst>
      <p:ext uri="{BB962C8B-B14F-4D97-AF65-F5344CB8AC3E}">
        <p14:creationId xmlns:p14="http://schemas.microsoft.com/office/powerpoint/2010/main" val="3460905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Wikipedia being shown as 6 is not a mistake, Wikipedia is the 6</a:t>
            </a:r>
            <a:r>
              <a:rPr lang="en-US" baseline="30000" dirty="0" smtClean="0"/>
              <a:t>th</a:t>
            </a:r>
            <a:r>
              <a:rPr lang="en-US" dirty="0" smtClean="0"/>
              <a:t> most popular web site, #5 is</a:t>
            </a:r>
            <a:r>
              <a:rPr lang="en-US" baseline="0" dirty="0" smtClean="0"/>
              <a:t> not currently supporting IPv6</a:t>
            </a:r>
          </a:p>
          <a:p>
            <a:endParaRPr lang="en-US" dirty="0"/>
          </a:p>
        </p:txBody>
      </p:sp>
      <p:sp>
        <p:nvSpPr>
          <p:cNvPr id="4" name="Slide Number Placeholder 3"/>
          <p:cNvSpPr>
            <a:spLocks noGrp="1"/>
          </p:cNvSpPr>
          <p:nvPr>
            <p:ph type="sldNum" sz="quarter" idx="10"/>
          </p:nvPr>
        </p:nvSpPr>
        <p:spPr/>
        <p:txBody>
          <a:bodyPr/>
          <a:lstStyle/>
          <a:p>
            <a:fld id="{70C26FFD-CC54-4190-A48C-F33F4E8157B1}" type="slidenum">
              <a:rPr lang="en-US" smtClean="0"/>
              <a:t>12</a:t>
            </a:fld>
            <a:endParaRPr lang="en-US"/>
          </a:p>
        </p:txBody>
      </p:sp>
    </p:spTree>
    <p:extLst>
      <p:ext uri="{BB962C8B-B14F-4D97-AF65-F5344CB8AC3E}">
        <p14:creationId xmlns:p14="http://schemas.microsoft.com/office/powerpoint/2010/main" val="984464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XP and 2003 do not have IPv6 enabled by default, it must be turned on</a:t>
            </a:r>
          </a:p>
          <a:p>
            <a:r>
              <a:rPr lang="en-US" dirty="0" smtClean="0"/>
              <a:t>Many native</a:t>
            </a:r>
            <a:r>
              <a:rPr lang="en-US" baseline="0" dirty="0" smtClean="0"/>
              <a:t> Operating System applications and some functionality does not support IPv6 for XP/2003</a:t>
            </a:r>
            <a:endParaRPr lang="en-US" dirty="0" smtClean="0"/>
          </a:p>
          <a:p>
            <a:r>
              <a:rPr lang="en-US" dirty="0" smtClean="0"/>
              <a:t>IPv6 CPE</a:t>
            </a:r>
            <a:r>
              <a:rPr lang="en-US" baseline="0" dirty="0" smtClean="0"/>
              <a:t> support has been a problem in the past, but this year there has been much attention focused here with steadily improving results</a:t>
            </a:r>
          </a:p>
          <a:p>
            <a:r>
              <a:rPr lang="en-US" baseline="0" dirty="0" smtClean="0"/>
              <a:t>Note – Windows XP represents about 42% of Internet web traffic and is steadily declining with Microsoft terminating all support in April of 2014</a:t>
            </a:r>
            <a:br>
              <a:rPr lang="en-US" baseline="0" dirty="0" smtClean="0"/>
            </a:br>
            <a:r>
              <a:rPr lang="en-US" baseline="0" dirty="0" smtClean="0"/>
              <a:t>Windows 7 will become the dominant O/S for web traffic this month followed by XP, Vista, and Apple OS X:</a:t>
            </a:r>
          </a:p>
          <a:p>
            <a:endParaRPr lang="en-US" baseline="0" dirty="0" smtClean="0"/>
          </a:p>
          <a:p>
            <a:r>
              <a:rPr lang="en-US" baseline="0" dirty="0" smtClean="0"/>
              <a:t>Testing home routers for World IPv6 Launch:  http://www.networkworld.com/news/tech/2012/082912-home-routers-ipv6-262043.html</a:t>
            </a:r>
          </a:p>
          <a:p>
            <a:r>
              <a:rPr lang="en-US" baseline="0" dirty="0" smtClean="0"/>
              <a:t>UNH IOL IPv6 Certified CPE/CE Routers:  https://www.iol.unh.edu/services/testing/hnc/cerouter.php</a:t>
            </a:r>
          </a:p>
        </p:txBody>
      </p:sp>
      <p:sp>
        <p:nvSpPr>
          <p:cNvPr id="4" name="Slide Number Placeholder 3"/>
          <p:cNvSpPr>
            <a:spLocks noGrp="1"/>
          </p:cNvSpPr>
          <p:nvPr>
            <p:ph type="sldNum" sz="quarter" idx="10"/>
          </p:nvPr>
        </p:nvSpPr>
        <p:spPr/>
        <p:txBody>
          <a:bodyPr/>
          <a:lstStyle/>
          <a:p>
            <a:fld id="{70C26FFD-CC54-4190-A48C-F33F4E8157B1}" type="slidenum">
              <a:rPr lang="en-US" smtClean="0"/>
              <a:t>13</a:t>
            </a:fld>
            <a:endParaRPr lang="en-US"/>
          </a:p>
        </p:txBody>
      </p:sp>
    </p:spTree>
    <p:extLst>
      <p:ext uri="{BB962C8B-B14F-4D97-AF65-F5344CB8AC3E}">
        <p14:creationId xmlns:p14="http://schemas.microsoft.com/office/powerpoint/2010/main" val="160103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52133"/>
            <a:ext cx="8254999" cy="1450291"/>
          </a:xfrm>
          <a:noFill/>
          <a:ln>
            <a:noFill/>
          </a:ln>
        </p:spPr>
        <p:txBody>
          <a:bodyPr anchor="b"/>
          <a:lstStyle>
            <a:lvl1pPr marL="0" indent="0">
              <a:defRPr sz="2600">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81001" y="4267200"/>
            <a:ext cx="8271329" cy="381000"/>
          </a:xfrm>
          <a:prstGeom prst="rect">
            <a:avLst/>
          </a:prstGeom>
          <a:noFill/>
        </p:spPr>
        <p:txBody>
          <a:bodyPr anchor="t">
            <a:normAutofit/>
          </a:bodyPr>
          <a:lstStyle>
            <a:lvl1pPr marL="0" indent="0" algn="l">
              <a:buNone/>
              <a:defRPr sz="1600" b="1" cap="none">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txBox="1">
            <a:spLocks/>
          </p:cNvSpPr>
          <p:nvPr userDrawn="1"/>
        </p:nvSpPr>
        <p:spPr>
          <a:xfrm>
            <a:off x="0" y="3962401"/>
            <a:ext cx="5638800" cy="102908"/>
          </a:xfrm>
          <a:prstGeom prst="rect">
            <a:avLst/>
          </a:prstGeom>
          <a:solidFill>
            <a:srgbClr val="EA7125"/>
          </a:solidFill>
          <a:ln>
            <a:noFill/>
          </a:ln>
        </p:spPr>
        <p:txBody>
          <a:bodyPr vert="horz" lIns="91440" tIns="45720" rIns="91440" bIns="45720" rtlCol="0" anchor="ctr">
            <a:noAutofit/>
          </a:bodyPr>
          <a:lstStyle>
            <a:lvl1pPr>
              <a:defRPr sz="2000">
                <a:solidFill>
                  <a:schemeClr val="bg1"/>
                </a:solidFill>
              </a:defRPr>
            </a:lvl1pPr>
          </a:lstStyle>
          <a:p>
            <a:pPr marL="228600" marR="0" lvl="0" indent="0" algn="l" defTabSz="457200" rtl="0" eaLnBrk="1" fontAlgn="auto" latinLnBrk="0" hangingPunct="1">
              <a:lnSpc>
                <a:spcPct val="100000"/>
              </a:lnSpc>
              <a:spcBef>
                <a:spcPct val="0"/>
              </a:spcBef>
              <a:spcAft>
                <a:spcPts val="0"/>
              </a:spcAft>
              <a:buClrTx/>
              <a:buSzTx/>
              <a:buFontTx/>
              <a:buNone/>
              <a:tabLst/>
              <a:defRPr/>
            </a:pPr>
            <a:endParaRPr kumimoji="0" lang="en-US" sz="2000" b="1" i="0" u="none" strike="noStrike" kern="1200" cap="all" spc="0" normalizeH="0" baseline="0" noProof="0" dirty="0">
              <a:ln>
                <a:noFill/>
              </a:ln>
              <a:solidFill>
                <a:schemeClr val="accent2"/>
              </a:solidFill>
              <a:effectLst/>
              <a:uLnTx/>
              <a:uFillTx/>
              <a:latin typeface="Verdana"/>
              <a:ea typeface="+mj-ea"/>
              <a:cs typeface="Verdana"/>
            </a:endParaRPr>
          </a:p>
        </p:txBody>
      </p:sp>
      <p:sp>
        <p:nvSpPr>
          <p:cNvPr id="12" name="Title 1"/>
          <p:cNvSpPr txBox="1">
            <a:spLocks/>
          </p:cNvSpPr>
          <p:nvPr userDrawn="1"/>
        </p:nvSpPr>
        <p:spPr>
          <a:xfrm>
            <a:off x="5715002" y="3962401"/>
            <a:ext cx="2937329" cy="102908"/>
          </a:xfrm>
          <a:prstGeom prst="rect">
            <a:avLst/>
          </a:prstGeom>
          <a:solidFill>
            <a:srgbClr val="404040"/>
          </a:solidFill>
          <a:ln>
            <a:noFill/>
          </a:ln>
        </p:spPr>
        <p:txBody>
          <a:bodyPr vert="horz" lIns="91440" tIns="45720" rIns="91440" bIns="45720" rtlCol="0" anchor="ctr">
            <a:noAutofit/>
          </a:bodyPr>
          <a:lstStyle>
            <a:lvl1pPr>
              <a:defRPr sz="2000">
                <a:solidFill>
                  <a:schemeClr val="bg1"/>
                </a:solidFill>
              </a:defRPr>
            </a:lvl1pPr>
          </a:lstStyle>
          <a:p>
            <a:pPr marL="228600" marR="0" lvl="0" indent="0" algn="l" defTabSz="457200" rtl="0" eaLnBrk="1" fontAlgn="auto" latinLnBrk="0" hangingPunct="1">
              <a:lnSpc>
                <a:spcPct val="100000"/>
              </a:lnSpc>
              <a:spcBef>
                <a:spcPct val="0"/>
              </a:spcBef>
              <a:spcAft>
                <a:spcPts val="0"/>
              </a:spcAft>
              <a:buClrTx/>
              <a:buSzTx/>
              <a:buFontTx/>
              <a:buNone/>
              <a:tabLst/>
              <a:defRPr/>
            </a:pPr>
            <a:endParaRPr kumimoji="0" lang="en-US" sz="2000" b="1" i="0" u="none" strike="noStrike" kern="1200" cap="all" spc="0" normalizeH="0" baseline="0" noProof="0" dirty="0">
              <a:ln>
                <a:noFill/>
              </a:ln>
              <a:solidFill>
                <a:schemeClr val="bg1"/>
              </a:solidFill>
              <a:effectLst/>
              <a:uLnTx/>
              <a:uFillTx/>
              <a:latin typeface="Verdana"/>
              <a:ea typeface="+mj-ea"/>
              <a:cs typeface="Verdana"/>
            </a:endParaRPr>
          </a:p>
        </p:txBody>
      </p:sp>
      <p:sp>
        <p:nvSpPr>
          <p:cNvPr id="19" name="Text Placeholder 18"/>
          <p:cNvSpPr>
            <a:spLocks noGrp="1"/>
          </p:cNvSpPr>
          <p:nvPr>
            <p:ph type="body" sz="quarter" idx="13"/>
          </p:nvPr>
        </p:nvSpPr>
        <p:spPr>
          <a:xfrm>
            <a:off x="381001" y="4614331"/>
            <a:ext cx="8270875" cy="1532469"/>
          </a:xfrm>
          <a:prstGeom prst="rect">
            <a:avLst/>
          </a:prstGeom>
        </p:spPr>
        <p:txBody>
          <a:bodyPr anchor="t">
            <a:normAutofit/>
          </a:bodyPr>
          <a:lstStyle>
            <a:lvl1pPr marL="0" indent="0">
              <a:buNone/>
              <a:defRPr sz="1400" b="0" cap="none">
                <a:solidFill>
                  <a:srgbClr val="4D4D4D"/>
                </a:solidFill>
              </a:defRPr>
            </a:lvl1pPr>
          </a:lstStyle>
          <a:p>
            <a:pPr lvl="0"/>
            <a:r>
              <a:rPr lang="en-US" dirty="0" smtClean="0"/>
              <a:t>Click to edit Master text styles</a:t>
            </a:r>
            <a:endParaRPr lang="en-US" dirty="0"/>
          </a:p>
        </p:txBody>
      </p:sp>
    </p:spTree>
  </p:cSld>
  <p:clrMapOvr>
    <a:masterClrMapping/>
  </p:clrMapOvr>
  <p:transition>
    <p:push di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Picture">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1" y="1612900"/>
            <a:ext cx="9144000" cy="4052888"/>
          </a:xfrm>
        </p:spPr>
        <p:txBody>
          <a:bodyPr>
            <a:normAutofit/>
          </a:bodyPr>
          <a:lstStyle>
            <a:lvl1pPr marL="0" indent="0">
              <a:buNone/>
              <a:defRPr sz="1800" baseline="0"/>
            </a:lvl1pPr>
          </a:lstStyle>
          <a:p>
            <a:r>
              <a:rPr lang="en-US" dirty="0" smtClean="0"/>
              <a:t>Click to insert Picture</a:t>
            </a:r>
            <a:endParaRPr lang="en-US" dirty="0"/>
          </a:p>
        </p:txBody>
      </p:sp>
      <p:sp>
        <p:nvSpPr>
          <p:cNvPr id="2" name="Title 1"/>
          <p:cNvSpPr>
            <a:spLocks noGrp="1"/>
          </p:cNvSpPr>
          <p:nvPr>
            <p:ph type="ctrTitle"/>
          </p:nvPr>
        </p:nvSpPr>
        <p:spPr>
          <a:xfrm>
            <a:off x="-1" y="2252156"/>
            <a:ext cx="6993467" cy="358216"/>
          </a:xfrm>
          <a:solidFill>
            <a:srgbClr val="DD0000"/>
          </a:solidFill>
          <a:ln>
            <a:solidFill>
              <a:srgbClr val="DD0000"/>
            </a:solidFill>
          </a:ln>
        </p:spPr>
        <p:txBody>
          <a:bodyPr/>
          <a:lstStyle>
            <a:lvl1pPr marL="228600" indent="0">
              <a:tabLst/>
              <a:defRPr sz="2600" spc="-100">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2047" y="5926661"/>
            <a:ext cx="5028453" cy="741031"/>
          </a:xfrm>
          <a:prstGeom prst="rect">
            <a:avLst/>
          </a:prstGeom>
        </p:spPr>
        <p:txBody>
          <a:bodyPr anchor="t">
            <a:normAutofit/>
          </a:bodyPr>
          <a:lstStyle>
            <a:lvl1pPr marL="0" indent="0" algn="l">
              <a:buNone/>
              <a:defRPr sz="1300" b="1" cap="none">
                <a:solidFill>
                  <a:srgbClr val="40404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1" name="Text Placeholder 20"/>
          <p:cNvSpPr>
            <a:spLocks noGrp="1"/>
          </p:cNvSpPr>
          <p:nvPr>
            <p:ph type="body" sz="quarter" idx="13"/>
          </p:nvPr>
        </p:nvSpPr>
        <p:spPr>
          <a:xfrm>
            <a:off x="0" y="2703486"/>
            <a:ext cx="6993467" cy="330201"/>
          </a:xfrm>
          <a:prstGeom prst="rect">
            <a:avLst/>
          </a:prstGeom>
          <a:solidFill>
            <a:srgbClr val="DD0000"/>
          </a:solidFill>
          <a:ln>
            <a:solidFill>
              <a:srgbClr val="DD0000"/>
            </a:solidFill>
          </a:ln>
        </p:spPr>
        <p:txBody>
          <a:bodyPr anchor="ctr">
            <a:noAutofit/>
          </a:bodyPr>
          <a:lstStyle>
            <a:lvl1pPr marL="231775" indent="0">
              <a:buNone/>
              <a:defRPr sz="2600" b="1" cap="all" spc="-100">
                <a:solidFill>
                  <a:schemeClr val="bg1"/>
                </a:solidFill>
              </a:defRPr>
            </a:lvl1pPr>
          </a:lstStyle>
          <a:p>
            <a:pPr lvl="0"/>
            <a:r>
              <a:rPr lang="en-US" dirty="0" smtClean="0"/>
              <a:t>Click to edit Master text styles</a:t>
            </a:r>
          </a:p>
        </p:txBody>
      </p:sp>
      <p:sp>
        <p:nvSpPr>
          <p:cNvPr id="16" name="Title 1"/>
          <p:cNvSpPr txBox="1">
            <a:spLocks/>
          </p:cNvSpPr>
          <p:nvPr userDrawn="1"/>
        </p:nvSpPr>
        <p:spPr>
          <a:xfrm>
            <a:off x="0" y="5791201"/>
            <a:ext cx="5638800" cy="102908"/>
          </a:xfrm>
          <a:prstGeom prst="rect">
            <a:avLst/>
          </a:prstGeom>
          <a:solidFill>
            <a:srgbClr val="EA7125"/>
          </a:solidFill>
          <a:ln>
            <a:noFill/>
          </a:ln>
        </p:spPr>
        <p:txBody>
          <a:bodyPr vert="horz" lIns="91440" tIns="45720" rIns="91440" bIns="45720" rtlCol="0" anchor="ctr">
            <a:noAutofit/>
          </a:bodyPr>
          <a:lstStyle>
            <a:lvl1pPr>
              <a:defRPr sz="2000">
                <a:solidFill>
                  <a:schemeClr val="bg1"/>
                </a:solidFill>
              </a:defRPr>
            </a:lvl1pPr>
          </a:lstStyle>
          <a:p>
            <a:pPr marL="228600" marR="0" lvl="0" indent="0" algn="l" defTabSz="457200" rtl="0" eaLnBrk="1" fontAlgn="auto" latinLnBrk="0" hangingPunct="1">
              <a:lnSpc>
                <a:spcPct val="100000"/>
              </a:lnSpc>
              <a:spcBef>
                <a:spcPct val="0"/>
              </a:spcBef>
              <a:spcAft>
                <a:spcPts val="0"/>
              </a:spcAft>
              <a:buClrTx/>
              <a:buSzTx/>
              <a:buFontTx/>
              <a:buNone/>
              <a:tabLst/>
              <a:defRPr/>
            </a:pPr>
            <a:endParaRPr kumimoji="0" lang="en-US" sz="2000" b="1" i="0" u="none" strike="noStrike" kern="1200" cap="all" spc="0" normalizeH="0" baseline="0" noProof="0" dirty="0">
              <a:ln>
                <a:noFill/>
              </a:ln>
              <a:solidFill>
                <a:schemeClr val="bg1"/>
              </a:solidFill>
              <a:effectLst/>
              <a:uLnTx/>
              <a:uFillTx/>
              <a:latin typeface="Verdana"/>
              <a:ea typeface="+mj-ea"/>
              <a:cs typeface="Verdana"/>
            </a:endParaRPr>
          </a:p>
        </p:txBody>
      </p:sp>
      <p:sp>
        <p:nvSpPr>
          <p:cNvPr id="17" name="Title 1"/>
          <p:cNvSpPr txBox="1">
            <a:spLocks/>
          </p:cNvSpPr>
          <p:nvPr userDrawn="1"/>
        </p:nvSpPr>
        <p:spPr>
          <a:xfrm>
            <a:off x="5715000" y="5791201"/>
            <a:ext cx="3429000" cy="102908"/>
          </a:xfrm>
          <a:prstGeom prst="rect">
            <a:avLst/>
          </a:prstGeom>
          <a:solidFill>
            <a:srgbClr val="404040"/>
          </a:solidFill>
          <a:ln>
            <a:noFill/>
          </a:ln>
        </p:spPr>
        <p:txBody>
          <a:bodyPr vert="horz" lIns="91440" tIns="45720" rIns="91440" bIns="45720" rtlCol="0" anchor="ctr">
            <a:noAutofit/>
          </a:bodyPr>
          <a:lstStyle>
            <a:lvl1pPr>
              <a:defRPr sz="2000">
                <a:solidFill>
                  <a:schemeClr val="bg1"/>
                </a:solidFill>
              </a:defRPr>
            </a:lvl1pPr>
          </a:lstStyle>
          <a:p>
            <a:pPr marL="228600" marR="0" lvl="0" indent="0" algn="l" defTabSz="457200" rtl="0" eaLnBrk="1" fontAlgn="auto" latinLnBrk="0" hangingPunct="1">
              <a:lnSpc>
                <a:spcPct val="100000"/>
              </a:lnSpc>
              <a:spcBef>
                <a:spcPct val="0"/>
              </a:spcBef>
              <a:spcAft>
                <a:spcPts val="0"/>
              </a:spcAft>
              <a:buClrTx/>
              <a:buSzTx/>
              <a:buFontTx/>
              <a:buNone/>
              <a:tabLst/>
              <a:defRPr/>
            </a:pPr>
            <a:endParaRPr kumimoji="0" lang="en-US" sz="2000" b="1" i="0" u="none" strike="noStrike" kern="1200" cap="all" spc="0" normalizeH="0" baseline="0" noProof="0" dirty="0">
              <a:ln>
                <a:noFill/>
              </a:ln>
              <a:solidFill>
                <a:schemeClr val="bg1"/>
              </a:solidFill>
              <a:effectLst/>
              <a:uLnTx/>
              <a:uFillTx/>
              <a:latin typeface="Verdana"/>
              <a:ea typeface="+mj-ea"/>
              <a:cs typeface="Verdana"/>
            </a:endParaRPr>
          </a:p>
        </p:txBody>
      </p:sp>
      <p:sp>
        <p:nvSpPr>
          <p:cNvPr id="13" name="TextBox 12"/>
          <p:cNvSpPr txBox="1"/>
          <p:nvPr userDrawn="1"/>
        </p:nvSpPr>
        <p:spPr>
          <a:xfrm>
            <a:off x="5384802" y="6319529"/>
            <a:ext cx="3395133" cy="246221"/>
          </a:xfrm>
          <a:prstGeom prst="rect">
            <a:avLst/>
          </a:prstGeom>
          <a:noFill/>
        </p:spPr>
        <p:txBody>
          <a:bodyPr wrap="square" rtlCol="0">
            <a:spAutoFit/>
          </a:bodyPr>
          <a:lstStyle/>
          <a:p>
            <a:pPr algn="r"/>
            <a:r>
              <a:rPr lang="en-US" sz="1000" b="1" dirty="0" smtClean="0">
                <a:solidFill>
                  <a:srgbClr val="DD0000"/>
                </a:solidFill>
              </a:rPr>
              <a:t>800.800.4239 | </a:t>
            </a:r>
            <a:r>
              <a:rPr lang="en-US" sz="1000" b="1" dirty="0" err="1" smtClean="0">
                <a:solidFill>
                  <a:srgbClr val="DD0000"/>
                </a:solidFill>
              </a:rPr>
              <a:t>CDW.com/peoplewhogetit</a:t>
            </a:r>
            <a:endParaRPr lang="en-US" sz="1000" b="1" dirty="0">
              <a:solidFill>
                <a:srgbClr val="DD0000"/>
              </a:solidFill>
            </a:endParaRPr>
          </a:p>
        </p:txBody>
      </p:sp>
      <p:pic>
        <p:nvPicPr>
          <p:cNvPr id="10" name="Picture 9" descr="CDW_boxtag.jpg"/>
          <p:cNvPicPr>
            <a:picLocks noChangeAspect="1"/>
          </p:cNvPicPr>
          <p:nvPr userDrawn="1"/>
        </p:nvPicPr>
        <p:blipFill>
          <a:blip r:embed="rId2"/>
          <a:stretch>
            <a:fillRect/>
          </a:stretch>
        </p:blipFill>
        <p:spPr>
          <a:xfrm>
            <a:off x="6950317" y="388250"/>
            <a:ext cx="1821359" cy="845272"/>
          </a:xfrm>
          <a:prstGeom prst="rect">
            <a:avLst/>
          </a:prstGeom>
        </p:spPr>
      </p:pic>
    </p:spTree>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p:cNvSpPr/>
          <p:nvPr userDrawn="1"/>
        </p:nvSpPr>
        <p:spPr>
          <a:xfrm>
            <a:off x="0" y="1"/>
            <a:ext cx="5334000" cy="190500"/>
          </a:xfrm>
          <a:prstGeom prst="rect">
            <a:avLst/>
          </a:prstGeom>
          <a:solidFill>
            <a:srgbClr val="EA71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4" name="Text Placeholder 3"/>
          <p:cNvSpPr>
            <a:spLocks noGrp="1"/>
          </p:cNvSpPr>
          <p:nvPr>
            <p:ph type="body" sz="quarter" idx="12"/>
          </p:nvPr>
        </p:nvSpPr>
        <p:spPr>
          <a:xfrm>
            <a:off x="313267" y="1038225"/>
            <a:ext cx="8373533" cy="53721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a:xfrm>
            <a:off x="296333" y="334095"/>
            <a:ext cx="8382154" cy="530996"/>
          </a:xfrm>
        </p:spPr>
        <p:txBody>
          <a:bodyPr/>
          <a:lstStyle/>
          <a:p>
            <a:r>
              <a:rPr lang="en-US" dirty="0" smtClean="0"/>
              <a:t>Click to edit Master title style</a:t>
            </a:r>
            <a:endParaRPr lang="en-US" dirty="0"/>
          </a:p>
        </p:txBody>
      </p:sp>
      <p:sp>
        <p:nvSpPr>
          <p:cNvPr id="2" name="Rectangle 1"/>
          <p:cNvSpPr/>
          <p:nvPr userDrawn="1"/>
        </p:nvSpPr>
        <p:spPr>
          <a:xfrm>
            <a:off x="5432114" y="1"/>
            <a:ext cx="3720353" cy="1905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4686887"/>
      </p:ext>
    </p:extLst>
  </p:cSld>
  <p:clrMapOvr>
    <a:masterClrMapping/>
  </p:clrMapOvr>
  <p:transition>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SH">
    <p:spTree>
      <p:nvGrpSpPr>
        <p:cNvPr id="1" name=""/>
        <p:cNvGrpSpPr/>
        <p:nvPr/>
      </p:nvGrpSpPr>
      <p:grpSpPr>
        <a:xfrm>
          <a:off x="0" y="0"/>
          <a:ext cx="0" cy="0"/>
          <a:chOff x="0" y="0"/>
          <a:chExt cx="0" cy="0"/>
        </a:xfrm>
      </p:grpSpPr>
      <p:pic>
        <p:nvPicPr>
          <p:cNvPr id="3" name="Picture 2" descr="cdwboxlogo-weboptimized.jpg"/>
          <p:cNvPicPr>
            <a:picLocks noChangeAspect="1"/>
          </p:cNvPicPr>
          <p:nvPr userDrawn="1"/>
        </p:nvPicPr>
        <p:blipFill>
          <a:blip r:embed="rId2"/>
          <a:stretch>
            <a:fillRect/>
          </a:stretch>
        </p:blipFill>
        <p:spPr>
          <a:xfrm>
            <a:off x="8477258" y="381001"/>
            <a:ext cx="470662" cy="427483"/>
          </a:xfrm>
          <a:prstGeom prst="rect">
            <a:avLst/>
          </a:prstGeom>
        </p:spPr>
      </p:pic>
      <p:sp>
        <p:nvSpPr>
          <p:cNvPr id="9" name="Text Placeholder 8"/>
          <p:cNvSpPr>
            <a:spLocks noGrp="1"/>
          </p:cNvSpPr>
          <p:nvPr>
            <p:ph type="body" sz="quarter" idx="11"/>
          </p:nvPr>
        </p:nvSpPr>
        <p:spPr>
          <a:xfrm>
            <a:off x="5418667" y="1"/>
            <a:ext cx="3733800" cy="190500"/>
          </a:xfrm>
          <a:prstGeom prst="rect">
            <a:avLst/>
          </a:prstGeom>
          <a:solidFill>
            <a:srgbClr val="404040"/>
          </a:solidFill>
          <a:ln>
            <a:noFill/>
          </a:ln>
          <a:effectLst/>
        </p:spPr>
        <p:txBody>
          <a:bodyPr anchor="ctr">
            <a:noAutofit/>
          </a:bodyPr>
          <a:lstStyle>
            <a:lvl1pPr marL="0" indent="0">
              <a:buNone/>
              <a:defRPr sz="900" b="1" cap="all">
                <a:solidFill>
                  <a:schemeClr val="bg1"/>
                </a:solidFill>
              </a:defRPr>
            </a:lvl1pPr>
          </a:lstStyle>
          <a:p>
            <a:pPr lvl="0"/>
            <a:r>
              <a:rPr lang="en-US" dirty="0" smtClean="0"/>
              <a:t>Click to edit Master text styles</a:t>
            </a:r>
          </a:p>
        </p:txBody>
      </p:sp>
      <p:sp>
        <p:nvSpPr>
          <p:cNvPr id="11" name="Rectangle 10"/>
          <p:cNvSpPr/>
          <p:nvPr userDrawn="1"/>
        </p:nvSpPr>
        <p:spPr>
          <a:xfrm>
            <a:off x="0" y="1"/>
            <a:ext cx="5334000" cy="190500"/>
          </a:xfrm>
          <a:prstGeom prst="rect">
            <a:avLst/>
          </a:prstGeom>
          <a:solidFill>
            <a:srgbClr val="EA71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4" name="Text Placeholder 3"/>
          <p:cNvSpPr>
            <a:spLocks noGrp="1"/>
          </p:cNvSpPr>
          <p:nvPr>
            <p:ph type="body" sz="quarter" idx="12"/>
          </p:nvPr>
        </p:nvSpPr>
        <p:spPr>
          <a:xfrm>
            <a:off x="330200" y="1038225"/>
            <a:ext cx="8356600" cy="53721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a:xfrm>
            <a:off x="330200" y="334095"/>
            <a:ext cx="8070850" cy="53099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65933686"/>
      </p:ext>
    </p:extLst>
  </p:cSld>
  <p:clrMapOvr>
    <a:masterClrMapping/>
  </p:clrMapOvr>
  <p:transition>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Rectangle 13"/>
          <p:cNvSpPr/>
          <p:nvPr userDrawn="1"/>
        </p:nvSpPr>
        <p:spPr>
          <a:xfrm>
            <a:off x="0" y="1"/>
            <a:ext cx="5334000" cy="190500"/>
          </a:xfrm>
          <a:prstGeom prst="rect">
            <a:avLst/>
          </a:prstGeom>
          <a:solidFill>
            <a:srgbClr val="EA71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pic>
        <p:nvPicPr>
          <p:cNvPr id="15" name="Picture 14" descr="cdwboxlogo-weboptimized.jpg"/>
          <p:cNvPicPr>
            <a:picLocks noChangeAspect="1"/>
          </p:cNvPicPr>
          <p:nvPr userDrawn="1"/>
        </p:nvPicPr>
        <p:blipFill>
          <a:blip r:embed="rId2"/>
          <a:stretch>
            <a:fillRect/>
          </a:stretch>
        </p:blipFill>
        <p:spPr>
          <a:xfrm>
            <a:off x="8477258" y="381001"/>
            <a:ext cx="470662" cy="427483"/>
          </a:xfrm>
          <a:prstGeom prst="rect">
            <a:avLst/>
          </a:prstGeom>
        </p:spPr>
      </p:pic>
      <p:sp>
        <p:nvSpPr>
          <p:cNvPr id="2" name="Title 1"/>
          <p:cNvSpPr>
            <a:spLocks noGrp="1"/>
          </p:cNvSpPr>
          <p:nvPr>
            <p:ph type="title"/>
          </p:nvPr>
        </p:nvSpPr>
        <p:spPr>
          <a:xfrm>
            <a:off x="313267" y="334095"/>
            <a:ext cx="8068733" cy="530996"/>
          </a:xfrm>
        </p:spPr>
        <p:txBody>
          <a:bodyPr/>
          <a:lstStyle>
            <a:lvl1pPr>
              <a:defRPr>
                <a:solidFill>
                  <a:schemeClr val="accent1"/>
                </a:solidFill>
              </a:defRPr>
            </a:lvl1pPr>
          </a:lstStyle>
          <a:p>
            <a:r>
              <a:rPr lang="en-US" dirty="0" smtClean="0"/>
              <a:t>Click to edit Master title style</a:t>
            </a:r>
            <a:endParaRPr lang="en-US" dirty="0"/>
          </a:p>
        </p:txBody>
      </p:sp>
      <p:sp>
        <p:nvSpPr>
          <p:cNvPr id="5" name="Text Placeholder 4"/>
          <p:cNvSpPr>
            <a:spLocks noGrp="1"/>
          </p:cNvSpPr>
          <p:nvPr>
            <p:ph type="body" sz="quarter" idx="15"/>
          </p:nvPr>
        </p:nvSpPr>
        <p:spPr>
          <a:xfrm>
            <a:off x="338667" y="1100138"/>
            <a:ext cx="4134721" cy="5334000"/>
          </a:xfrm>
        </p:spPr>
        <p:txBody>
          <a:bodyPr>
            <a:normAutofit/>
          </a:bodyPr>
          <a:lstStyle>
            <a:lvl1pPr>
              <a:defRPr sz="2000"/>
            </a:lvl1pPr>
            <a:lvl2pPr>
              <a:defRPr sz="2000"/>
            </a:lvl2pPr>
            <a:lvl3pPr>
              <a:defRPr sz="1800"/>
            </a:lvl3pPr>
            <a:lvl4pPr>
              <a:defRPr sz="16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16"/>
          </p:nvPr>
        </p:nvSpPr>
        <p:spPr>
          <a:xfrm>
            <a:off x="4670611" y="1100138"/>
            <a:ext cx="4134721" cy="5334000"/>
          </a:xfrm>
        </p:spPr>
        <p:txBody>
          <a:bodyPr>
            <a:normAutofit/>
          </a:bodyPr>
          <a:lstStyle>
            <a:lvl1pPr>
              <a:defRPr sz="2000"/>
            </a:lvl1pPr>
            <a:lvl2pPr>
              <a:defRPr sz="20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Rectangle 17"/>
          <p:cNvSpPr/>
          <p:nvPr userDrawn="1"/>
        </p:nvSpPr>
        <p:spPr>
          <a:xfrm>
            <a:off x="5432114" y="1"/>
            <a:ext cx="3720353" cy="1905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SH">
    <p:spTree>
      <p:nvGrpSpPr>
        <p:cNvPr id="1" name=""/>
        <p:cNvGrpSpPr/>
        <p:nvPr/>
      </p:nvGrpSpPr>
      <p:grpSpPr>
        <a:xfrm>
          <a:off x="0" y="0"/>
          <a:ext cx="0" cy="0"/>
          <a:chOff x="0" y="0"/>
          <a:chExt cx="0" cy="0"/>
        </a:xfrm>
      </p:grpSpPr>
      <p:sp>
        <p:nvSpPr>
          <p:cNvPr id="13" name="Text Placeholder 8"/>
          <p:cNvSpPr>
            <a:spLocks noGrp="1"/>
          </p:cNvSpPr>
          <p:nvPr>
            <p:ph type="body" sz="quarter" idx="11"/>
          </p:nvPr>
        </p:nvSpPr>
        <p:spPr>
          <a:xfrm>
            <a:off x="5418667" y="1"/>
            <a:ext cx="3733800" cy="190500"/>
          </a:xfrm>
          <a:prstGeom prst="rect">
            <a:avLst/>
          </a:prstGeom>
          <a:solidFill>
            <a:srgbClr val="404040"/>
          </a:solidFill>
          <a:ln>
            <a:noFill/>
          </a:ln>
          <a:effectLst/>
        </p:spPr>
        <p:txBody>
          <a:bodyPr anchor="ctr">
            <a:noAutofit/>
          </a:bodyPr>
          <a:lstStyle>
            <a:lvl1pPr marL="0" indent="0">
              <a:buNone/>
              <a:defRPr sz="900" b="1" cap="all">
                <a:solidFill>
                  <a:schemeClr val="bg1"/>
                </a:solidFill>
              </a:defRPr>
            </a:lvl1pPr>
          </a:lstStyle>
          <a:p>
            <a:pPr lvl="0"/>
            <a:r>
              <a:rPr lang="en-US" dirty="0" smtClean="0"/>
              <a:t>Click to edit Master text styles</a:t>
            </a:r>
          </a:p>
        </p:txBody>
      </p:sp>
      <p:sp>
        <p:nvSpPr>
          <p:cNvPr id="14" name="Rectangle 13"/>
          <p:cNvSpPr/>
          <p:nvPr userDrawn="1"/>
        </p:nvSpPr>
        <p:spPr>
          <a:xfrm>
            <a:off x="0" y="1"/>
            <a:ext cx="5334000" cy="190500"/>
          </a:xfrm>
          <a:prstGeom prst="rect">
            <a:avLst/>
          </a:prstGeom>
          <a:solidFill>
            <a:srgbClr val="EA71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pic>
        <p:nvPicPr>
          <p:cNvPr id="15" name="Picture 14" descr="cdwboxlogo-weboptimized.jpg"/>
          <p:cNvPicPr>
            <a:picLocks noChangeAspect="1"/>
          </p:cNvPicPr>
          <p:nvPr userDrawn="1"/>
        </p:nvPicPr>
        <p:blipFill>
          <a:blip r:embed="rId2"/>
          <a:stretch>
            <a:fillRect/>
          </a:stretch>
        </p:blipFill>
        <p:spPr>
          <a:xfrm>
            <a:off x="8477258" y="381001"/>
            <a:ext cx="470662" cy="427483"/>
          </a:xfrm>
          <a:prstGeom prst="rect">
            <a:avLst/>
          </a:prstGeom>
        </p:spPr>
      </p:pic>
      <p:sp>
        <p:nvSpPr>
          <p:cNvPr id="2" name="Title 1"/>
          <p:cNvSpPr>
            <a:spLocks noGrp="1"/>
          </p:cNvSpPr>
          <p:nvPr>
            <p:ph type="title"/>
          </p:nvPr>
        </p:nvSpPr>
        <p:spPr>
          <a:xfrm>
            <a:off x="304800" y="334095"/>
            <a:ext cx="8077200" cy="530996"/>
          </a:xfrm>
        </p:spPr>
        <p:txBody>
          <a:bodyPr/>
          <a:lstStyle>
            <a:lvl1pPr>
              <a:defRPr>
                <a:solidFill>
                  <a:schemeClr val="accent1"/>
                </a:solidFill>
              </a:defRPr>
            </a:lvl1pPr>
          </a:lstStyle>
          <a:p>
            <a:r>
              <a:rPr lang="en-US" dirty="0" smtClean="0"/>
              <a:t>Click to edit Master title style</a:t>
            </a:r>
            <a:endParaRPr lang="en-US" dirty="0"/>
          </a:p>
        </p:txBody>
      </p:sp>
      <p:sp>
        <p:nvSpPr>
          <p:cNvPr id="5" name="Text Placeholder 4"/>
          <p:cNvSpPr>
            <a:spLocks noGrp="1"/>
          </p:cNvSpPr>
          <p:nvPr>
            <p:ph type="body" sz="quarter" idx="15"/>
          </p:nvPr>
        </p:nvSpPr>
        <p:spPr>
          <a:xfrm>
            <a:off x="321733" y="1100138"/>
            <a:ext cx="4151655" cy="5334000"/>
          </a:xfrm>
        </p:spPr>
        <p:txBody>
          <a:bodyPr>
            <a:normAutofit/>
          </a:bodyPr>
          <a:lstStyle>
            <a:lvl1pPr>
              <a:defRPr sz="2000"/>
            </a:lvl1pPr>
            <a:lvl2pPr>
              <a:defRPr sz="2000"/>
            </a:lvl2pPr>
            <a:lvl3pPr>
              <a:defRPr sz="1800"/>
            </a:lvl3pPr>
            <a:lvl4pPr>
              <a:defRPr sz="16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16"/>
          </p:nvPr>
        </p:nvSpPr>
        <p:spPr>
          <a:xfrm>
            <a:off x="4670612" y="1100138"/>
            <a:ext cx="4016188" cy="5334000"/>
          </a:xfrm>
        </p:spPr>
        <p:txBody>
          <a:bodyPr>
            <a:normAutofit/>
          </a:bodyPr>
          <a:lstStyle>
            <a:lvl1pPr>
              <a:defRPr sz="2000"/>
            </a:lvl1pPr>
            <a:lvl2pPr>
              <a:defRPr sz="20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7639183"/>
      </p:ext>
    </p:extLst>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1"/>
            <a:ext cx="5334000" cy="190500"/>
          </a:xfrm>
          <a:prstGeom prst="rect">
            <a:avLst/>
          </a:prstGeom>
          <a:solidFill>
            <a:srgbClr val="EA71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cdwboxlogo-weboptimized.jpg"/>
          <p:cNvPicPr>
            <a:picLocks noChangeAspect="1"/>
          </p:cNvPicPr>
          <p:nvPr userDrawn="1"/>
        </p:nvPicPr>
        <p:blipFill>
          <a:blip r:embed="rId2"/>
          <a:stretch>
            <a:fillRect/>
          </a:stretch>
        </p:blipFill>
        <p:spPr>
          <a:xfrm>
            <a:off x="8477258" y="381001"/>
            <a:ext cx="470662" cy="427483"/>
          </a:xfrm>
          <a:prstGeom prst="rect">
            <a:avLst/>
          </a:prstGeom>
        </p:spPr>
      </p:pic>
      <p:sp>
        <p:nvSpPr>
          <p:cNvPr id="6" name="Rectangle 5"/>
          <p:cNvSpPr/>
          <p:nvPr userDrawn="1"/>
        </p:nvSpPr>
        <p:spPr>
          <a:xfrm>
            <a:off x="5432114" y="1"/>
            <a:ext cx="3720353" cy="1905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H">
    <p:spTree>
      <p:nvGrpSpPr>
        <p:cNvPr id="1" name=""/>
        <p:cNvGrpSpPr/>
        <p:nvPr/>
      </p:nvGrpSpPr>
      <p:grpSpPr>
        <a:xfrm>
          <a:off x="0" y="0"/>
          <a:ext cx="0" cy="0"/>
          <a:chOff x="0" y="0"/>
          <a:chExt cx="0" cy="0"/>
        </a:xfrm>
      </p:grpSpPr>
      <p:sp>
        <p:nvSpPr>
          <p:cNvPr id="3" name="Text Placeholder 8"/>
          <p:cNvSpPr>
            <a:spLocks noGrp="1"/>
          </p:cNvSpPr>
          <p:nvPr>
            <p:ph type="body" sz="quarter" idx="11"/>
          </p:nvPr>
        </p:nvSpPr>
        <p:spPr>
          <a:xfrm>
            <a:off x="5418667" y="1"/>
            <a:ext cx="3733800" cy="190500"/>
          </a:xfrm>
          <a:prstGeom prst="rect">
            <a:avLst/>
          </a:prstGeom>
          <a:solidFill>
            <a:srgbClr val="404040"/>
          </a:solidFill>
          <a:ln>
            <a:noFill/>
          </a:ln>
          <a:effectLst/>
        </p:spPr>
        <p:txBody>
          <a:bodyPr anchor="ctr">
            <a:noAutofit/>
          </a:bodyPr>
          <a:lstStyle>
            <a:lvl1pPr marL="0" indent="0">
              <a:buNone/>
              <a:defRPr sz="900" b="1" cap="all">
                <a:solidFill>
                  <a:schemeClr val="bg1"/>
                </a:solidFill>
              </a:defRPr>
            </a:lvl1pPr>
          </a:lstStyle>
          <a:p>
            <a:pPr lvl="0"/>
            <a:r>
              <a:rPr lang="en-US" dirty="0" smtClean="0"/>
              <a:t>Click to edit Master text styles</a:t>
            </a:r>
          </a:p>
        </p:txBody>
      </p:sp>
      <p:sp>
        <p:nvSpPr>
          <p:cNvPr id="4" name="Rectangle 3"/>
          <p:cNvSpPr/>
          <p:nvPr userDrawn="1"/>
        </p:nvSpPr>
        <p:spPr>
          <a:xfrm>
            <a:off x="0" y="1"/>
            <a:ext cx="5334000" cy="190500"/>
          </a:xfrm>
          <a:prstGeom prst="rect">
            <a:avLst/>
          </a:prstGeom>
          <a:solidFill>
            <a:srgbClr val="EA71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cdwboxlogo-weboptimized.jpg"/>
          <p:cNvPicPr>
            <a:picLocks noChangeAspect="1"/>
          </p:cNvPicPr>
          <p:nvPr userDrawn="1"/>
        </p:nvPicPr>
        <p:blipFill>
          <a:blip r:embed="rId2"/>
          <a:stretch>
            <a:fillRect/>
          </a:stretch>
        </p:blipFill>
        <p:spPr>
          <a:xfrm>
            <a:off x="8477258" y="381001"/>
            <a:ext cx="470662" cy="427483"/>
          </a:xfrm>
          <a:prstGeom prst="rect">
            <a:avLst/>
          </a:prstGeom>
        </p:spPr>
      </p:pic>
    </p:spTree>
    <p:extLst>
      <p:ext uri="{BB962C8B-B14F-4D97-AF65-F5344CB8AC3E}">
        <p14:creationId xmlns:p14="http://schemas.microsoft.com/office/powerpoint/2010/main" val="3516086563"/>
      </p:ext>
    </p:extLst>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099733"/>
            <a:ext cx="8077200" cy="1481667"/>
          </a:xfrm>
          <a:noFill/>
          <a:ln>
            <a:noFill/>
          </a:ln>
        </p:spPr>
        <p:txBody>
          <a:bodyPr anchor="b"/>
          <a:lstStyle>
            <a:lvl1pPr marL="0" indent="0" algn="l">
              <a:defRPr sz="2600" b="1" cap="all">
                <a:solidFill>
                  <a:srgbClr val="DD000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3632195"/>
            <a:ext cx="8077200" cy="2040471"/>
          </a:xfrm>
          <a:prstGeom prst="rect">
            <a:avLst/>
          </a:prstGeom>
        </p:spPr>
        <p:txBody>
          <a:bodyPr anchor="t">
            <a:normAutofit/>
          </a:bodyPr>
          <a:lstStyle>
            <a:lvl1pPr marL="0" indent="0">
              <a:buNone/>
              <a:defRPr sz="1600" b="0" cap="none">
                <a:solidFill>
                  <a:schemeClr val="tx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pic>
        <p:nvPicPr>
          <p:cNvPr id="8" name="Picture 7" descr="CDW_boxtag.jpg"/>
          <p:cNvPicPr>
            <a:picLocks noChangeAspect="1"/>
          </p:cNvPicPr>
          <p:nvPr userDrawn="1"/>
        </p:nvPicPr>
        <p:blipFill>
          <a:blip r:embed="rId2"/>
          <a:stretch>
            <a:fillRect/>
          </a:stretch>
        </p:blipFill>
        <p:spPr>
          <a:xfrm>
            <a:off x="7086602" y="626538"/>
            <a:ext cx="1551976" cy="720255"/>
          </a:xfrm>
          <a:prstGeom prst="rect">
            <a:avLst/>
          </a:prstGeom>
        </p:spPr>
      </p:pic>
      <p:sp>
        <p:nvSpPr>
          <p:cNvPr id="9" name="Title 1"/>
          <p:cNvSpPr txBox="1">
            <a:spLocks/>
          </p:cNvSpPr>
          <p:nvPr userDrawn="1"/>
        </p:nvSpPr>
        <p:spPr>
          <a:xfrm>
            <a:off x="0" y="6578601"/>
            <a:ext cx="5638800" cy="286000"/>
          </a:xfrm>
          <a:prstGeom prst="rect">
            <a:avLst/>
          </a:prstGeom>
          <a:solidFill>
            <a:srgbClr val="EA7125"/>
          </a:solidFill>
          <a:ln>
            <a:noFill/>
          </a:ln>
        </p:spPr>
        <p:txBody>
          <a:bodyPr vert="horz" lIns="91440" tIns="45720" rIns="91440" bIns="45720" rtlCol="0" anchor="ctr">
            <a:noAutofit/>
          </a:bodyPr>
          <a:lstStyle>
            <a:lvl1pPr>
              <a:defRPr sz="2000">
                <a:solidFill>
                  <a:schemeClr val="bg1"/>
                </a:solidFill>
              </a:defRPr>
            </a:lvl1pPr>
          </a:lstStyle>
          <a:p>
            <a:pPr marL="228600" marR="0" lvl="0" indent="0" algn="l" defTabSz="457200" rtl="0" eaLnBrk="1" fontAlgn="auto" latinLnBrk="0" hangingPunct="1">
              <a:lnSpc>
                <a:spcPct val="100000"/>
              </a:lnSpc>
              <a:spcBef>
                <a:spcPct val="0"/>
              </a:spcBef>
              <a:spcAft>
                <a:spcPts val="0"/>
              </a:spcAft>
              <a:buClrTx/>
              <a:buSzTx/>
              <a:buFontTx/>
              <a:buNone/>
              <a:tabLst/>
              <a:defRPr/>
            </a:pPr>
            <a:endParaRPr kumimoji="0" lang="en-US" sz="2000" b="1" i="0" u="none" strike="noStrike" kern="1200" cap="all" spc="0" normalizeH="0" baseline="0" noProof="0" dirty="0">
              <a:ln>
                <a:noFill/>
              </a:ln>
              <a:solidFill>
                <a:schemeClr val="bg1"/>
              </a:solidFill>
              <a:effectLst/>
              <a:uLnTx/>
              <a:uFillTx/>
              <a:latin typeface="Verdana"/>
              <a:ea typeface="+mj-ea"/>
              <a:cs typeface="Verdana"/>
            </a:endParaRPr>
          </a:p>
        </p:txBody>
      </p:sp>
      <p:sp>
        <p:nvSpPr>
          <p:cNvPr id="10" name="Title 1"/>
          <p:cNvSpPr txBox="1">
            <a:spLocks/>
          </p:cNvSpPr>
          <p:nvPr userDrawn="1"/>
        </p:nvSpPr>
        <p:spPr>
          <a:xfrm>
            <a:off x="5715002" y="6570134"/>
            <a:ext cx="2937329" cy="294468"/>
          </a:xfrm>
          <a:prstGeom prst="rect">
            <a:avLst/>
          </a:prstGeom>
          <a:solidFill>
            <a:srgbClr val="404040"/>
          </a:solidFill>
          <a:ln>
            <a:noFill/>
          </a:ln>
        </p:spPr>
        <p:txBody>
          <a:bodyPr vert="horz" lIns="91440" tIns="45720" rIns="91440" bIns="45720" rtlCol="0" anchor="ctr">
            <a:noAutofit/>
          </a:bodyPr>
          <a:lstStyle>
            <a:lvl1pPr>
              <a:defRPr sz="2000">
                <a:solidFill>
                  <a:schemeClr val="bg1"/>
                </a:solidFill>
              </a:defRPr>
            </a:lvl1pPr>
          </a:lstStyle>
          <a:p>
            <a:pPr marL="228600" marR="0" lvl="0" indent="0" algn="l" defTabSz="457200" rtl="0" eaLnBrk="1" fontAlgn="auto" latinLnBrk="0" hangingPunct="1">
              <a:lnSpc>
                <a:spcPct val="100000"/>
              </a:lnSpc>
              <a:spcBef>
                <a:spcPct val="0"/>
              </a:spcBef>
              <a:spcAft>
                <a:spcPts val="0"/>
              </a:spcAft>
              <a:buClrTx/>
              <a:buSzTx/>
              <a:buFontTx/>
              <a:buNone/>
              <a:tabLst/>
              <a:defRPr/>
            </a:pPr>
            <a:endParaRPr kumimoji="0" lang="en-US" sz="2000" b="1" i="0" u="none" strike="noStrike" kern="1200" cap="all" spc="0" normalizeH="0" baseline="0" noProof="0" dirty="0">
              <a:ln>
                <a:noFill/>
              </a:ln>
              <a:solidFill>
                <a:schemeClr val="bg1"/>
              </a:solidFill>
              <a:effectLst/>
              <a:uLnTx/>
              <a:uFillTx/>
              <a:latin typeface="Verdana"/>
              <a:ea typeface="+mj-ea"/>
              <a:cs typeface="Verdana"/>
            </a:endParaRPr>
          </a:p>
        </p:txBody>
      </p:sp>
    </p:spTree>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12" name="Picture 11" descr="CDW_boxtag.jpg"/>
          <p:cNvPicPr>
            <a:picLocks noChangeAspect="1"/>
          </p:cNvPicPr>
          <p:nvPr userDrawn="1"/>
        </p:nvPicPr>
        <p:blipFill>
          <a:blip r:embed="rId2"/>
          <a:stretch>
            <a:fillRect/>
          </a:stretch>
        </p:blipFill>
        <p:spPr>
          <a:xfrm>
            <a:off x="6070602" y="910761"/>
            <a:ext cx="2574544" cy="1194816"/>
          </a:xfrm>
          <a:prstGeom prst="rect">
            <a:avLst/>
          </a:prstGeom>
        </p:spPr>
      </p:pic>
      <p:grpSp>
        <p:nvGrpSpPr>
          <p:cNvPr id="7" name="Group 6"/>
          <p:cNvGrpSpPr/>
          <p:nvPr userDrawn="1"/>
        </p:nvGrpSpPr>
        <p:grpSpPr>
          <a:xfrm>
            <a:off x="-8467" y="4741364"/>
            <a:ext cx="8652331" cy="604105"/>
            <a:chOff x="0" y="4902238"/>
            <a:chExt cx="8652331" cy="604105"/>
          </a:xfrm>
        </p:grpSpPr>
        <p:sp>
          <p:nvSpPr>
            <p:cNvPr id="17" name="TextBox 16"/>
            <p:cNvSpPr txBox="1"/>
            <p:nvPr userDrawn="1"/>
          </p:nvSpPr>
          <p:spPr>
            <a:xfrm>
              <a:off x="778934" y="5198566"/>
              <a:ext cx="7551651" cy="307777"/>
            </a:xfrm>
            <a:prstGeom prst="rect">
              <a:avLst/>
            </a:prstGeom>
            <a:noFill/>
          </p:spPr>
          <p:txBody>
            <a:bodyPr wrap="square" rtlCol="0">
              <a:spAutoFit/>
            </a:bodyPr>
            <a:lstStyle/>
            <a:p>
              <a:r>
                <a:rPr lang="en-US" sz="1400" b="1" dirty="0" smtClean="0">
                  <a:solidFill>
                    <a:srgbClr val="DD0000"/>
                  </a:solidFill>
                </a:rPr>
                <a:t>800.800.4239 | </a:t>
              </a:r>
              <a:r>
                <a:rPr lang="en-US" sz="1400" b="1" dirty="0" err="1" smtClean="0">
                  <a:solidFill>
                    <a:srgbClr val="DD0000"/>
                  </a:solidFill>
                </a:rPr>
                <a:t>CDW.com/peoplewhogetit</a:t>
              </a:r>
              <a:endParaRPr lang="en-US" sz="1400" b="1" dirty="0">
                <a:solidFill>
                  <a:srgbClr val="DD0000"/>
                </a:solidFill>
              </a:endParaRPr>
            </a:p>
          </p:txBody>
        </p:sp>
        <p:grpSp>
          <p:nvGrpSpPr>
            <p:cNvPr id="6" name="Group 5"/>
            <p:cNvGrpSpPr/>
            <p:nvPr userDrawn="1"/>
          </p:nvGrpSpPr>
          <p:grpSpPr>
            <a:xfrm>
              <a:off x="0" y="4902238"/>
              <a:ext cx="8652331" cy="102908"/>
              <a:chOff x="0" y="4902238"/>
              <a:chExt cx="8652331" cy="102908"/>
            </a:xfrm>
          </p:grpSpPr>
          <p:sp>
            <p:nvSpPr>
              <p:cNvPr id="13" name="Title 1"/>
              <p:cNvSpPr txBox="1">
                <a:spLocks/>
              </p:cNvSpPr>
              <p:nvPr userDrawn="1"/>
            </p:nvSpPr>
            <p:spPr>
              <a:xfrm>
                <a:off x="0" y="4902238"/>
                <a:ext cx="5638800" cy="102908"/>
              </a:xfrm>
              <a:prstGeom prst="rect">
                <a:avLst/>
              </a:prstGeom>
              <a:solidFill>
                <a:srgbClr val="EA7125"/>
              </a:solidFill>
              <a:ln>
                <a:noFill/>
              </a:ln>
            </p:spPr>
            <p:txBody>
              <a:bodyPr vert="horz" lIns="91440" tIns="45720" rIns="91440" bIns="45720" rtlCol="0" anchor="ctr">
                <a:noAutofit/>
              </a:bodyPr>
              <a:lstStyle>
                <a:lvl1pPr>
                  <a:defRPr sz="2000">
                    <a:solidFill>
                      <a:schemeClr val="bg1"/>
                    </a:solidFill>
                  </a:defRPr>
                </a:lvl1pPr>
              </a:lstStyle>
              <a:p>
                <a:pPr marL="228600" marR="0" lvl="0" indent="0" algn="l" defTabSz="457200" rtl="0" eaLnBrk="1" fontAlgn="auto" latinLnBrk="0" hangingPunct="1">
                  <a:lnSpc>
                    <a:spcPct val="100000"/>
                  </a:lnSpc>
                  <a:spcBef>
                    <a:spcPct val="0"/>
                  </a:spcBef>
                  <a:spcAft>
                    <a:spcPts val="0"/>
                  </a:spcAft>
                  <a:buClrTx/>
                  <a:buSzTx/>
                  <a:buFontTx/>
                  <a:buNone/>
                  <a:tabLst/>
                  <a:defRPr/>
                </a:pPr>
                <a:endParaRPr kumimoji="0" lang="en-US" sz="2000" b="1" i="0" u="none" strike="noStrike" kern="1200" cap="all" spc="0" normalizeH="0" baseline="0" noProof="0" dirty="0">
                  <a:ln>
                    <a:noFill/>
                  </a:ln>
                  <a:solidFill>
                    <a:schemeClr val="accent2"/>
                  </a:solidFill>
                  <a:effectLst/>
                  <a:uLnTx/>
                  <a:uFillTx/>
                  <a:latin typeface="Verdana"/>
                  <a:ea typeface="+mj-ea"/>
                  <a:cs typeface="Verdana"/>
                </a:endParaRPr>
              </a:p>
            </p:txBody>
          </p:sp>
          <p:sp>
            <p:nvSpPr>
              <p:cNvPr id="14" name="Title 1"/>
              <p:cNvSpPr txBox="1">
                <a:spLocks/>
              </p:cNvSpPr>
              <p:nvPr userDrawn="1"/>
            </p:nvSpPr>
            <p:spPr>
              <a:xfrm>
                <a:off x="5715002" y="4902238"/>
                <a:ext cx="2937329" cy="102908"/>
              </a:xfrm>
              <a:prstGeom prst="rect">
                <a:avLst/>
              </a:prstGeom>
              <a:solidFill>
                <a:srgbClr val="404040"/>
              </a:solidFill>
              <a:ln>
                <a:noFill/>
              </a:ln>
            </p:spPr>
            <p:txBody>
              <a:bodyPr vert="horz" lIns="91440" tIns="45720" rIns="91440" bIns="45720" rtlCol="0" anchor="ctr">
                <a:noAutofit/>
              </a:bodyPr>
              <a:lstStyle>
                <a:lvl1pPr>
                  <a:defRPr sz="2000">
                    <a:solidFill>
                      <a:schemeClr val="bg1"/>
                    </a:solidFill>
                  </a:defRPr>
                </a:lvl1pPr>
              </a:lstStyle>
              <a:p>
                <a:pPr marL="228600" marR="0" lvl="0" indent="0" algn="l" defTabSz="457200" rtl="0" eaLnBrk="1" fontAlgn="auto" latinLnBrk="0" hangingPunct="1">
                  <a:lnSpc>
                    <a:spcPct val="100000"/>
                  </a:lnSpc>
                  <a:spcBef>
                    <a:spcPct val="0"/>
                  </a:spcBef>
                  <a:spcAft>
                    <a:spcPts val="0"/>
                  </a:spcAft>
                  <a:buClrTx/>
                  <a:buSzTx/>
                  <a:buFontTx/>
                  <a:buNone/>
                  <a:tabLst/>
                  <a:defRPr/>
                </a:pPr>
                <a:endParaRPr kumimoji="0" lang="en-US" sz="2000" b="1" i="0" u="none" strike="noStrike" kern="1200" cap="all" spc="0" normalizeH="0" baseline="0" noProof="0" dirty="0">
                  <a:ln>
                    <a:noFill/>
                  </a:ln>
                  <a:solidFill>
                    <a:schemeClr val="bg1"/>
                  </a:solidFill>
                  <a:effectLst/>
                  <a:uLnTx/>
                  <a:uFillTx/>
                  <a:latin typeface="Verdana"/>
                  <a:ea typeface="+mj-ea"/>
                  <a:cs typeface="Verdana"/>
                </a:endParaRPr>
              </a:p>
            </p:txBody>
          </p:sp>
        </p:grpSp>
      </p:grpSp>
      <p:sp>
        <p:nvSpPr>
          <p:cNvPr id="9" name="Text Placeholder 8"/>
          <p:cNvSpPr>
            <a:spLocks noGrp="1"/>
          </p:cNvSpPr>
          <p:nvPr>
            <p:ph type="body" sz="quarter" idx="10"/>
          </p:nvPr>
        </p:nvSpPr>
        <p:spPr>
          <a:xfrm>
            <a:off x="804864" y="2912533"/>
            <a:ext cx="7788804" cy="1608667"/>
          </a:xfrm>
        </p:spPr>
        <p:txBody>
          <a:bodyPr anchor="b">
            <a:normAutofit/>
          </a:bodyPr>
          <a:lstStyle>
            <a:lvl1pPr>
              <a:buNone/>
              <a:defRPr sz="2600" b="1" cap="all">
                <a:solidFill>
                  <a:srgbClr val="DE2125"/>
                </a:solidFill>
              </a:defRPr>
            </a:lvl1pPr>
          </a:lstStyle>
          <a:p>
            <a:pPr lvl="0"/>
            <a:r>
              <a:rPr lang="en-US" dirty="0" smtClean="0"/>
              <a:t>Click to edit Master text style</a:t>
            </a:r>
          </a:p>
        </p:txBody>
      </p:sp>
    </p:spTree>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1489" y="334095"/>
            <a:ext cx="8375311" cy="530996"/>
          </a:xfrm>
          <a:prstGeom prst="rect">
            <a:avLst/>
          </a:prstGeom>
          <a:noFill/>
          <a:ln>
            <a:noFill/>
          </a:ln>
        </p:spPr>
        <p:txBody>
          <a:bodyPr vert="horz" lIns="91440" tIns="45720" rIns="91440" bIns="45720" rtlCol="0" anchor="ctr">
            <a:noAutofit/>
          </a:bodyPr>
          <a:lstStyle/>
          <a:p>
            <a:r>
              <a:rPr lang="en-US" dirty="0" smtClean="0"/>
              <a:t>Click to edit Master title style</a:t>
            </a:r>
            <a:endParaRPr lang="en-US" dirty="0"/>
          </a:p>
        </p:txBody>
      </p:sp>
      <p:sp>
        <p:nvSpPr>
          <p:cNvPr id="10" name="TextBox 9"/>
          <p:cNvSpPr txBox="1"/>
          <p:nvPr/>
        </p:nvSpPr>
        <p:spPr>
          <a:xfrm>
            <a:off x="8652932" y="6595531"/>
            <a:ext cx="355603" cy="338554"/>
          </a:xfrm>
          <a:prstGeom prst="rect">
            <a:avLst/>
          </a:prstGeom>
          <a:noFill/>
        </p:spPr>
        <p:txBody>
          <a:bodyPr wrap="square" rtlCol="0">
            <a:spAutoFit/>
          </a:bodyPr>
          <a:lstStyle/>
          <a:p>
            <a:pPr algn="r"/>
            <a:fld id="{63D6873E-ACBF-0942-B5C2-51F9A6E12C79}" type="slidenum">
              <a:rPr lang="en-US" sz="800" smtClean="0">
                <a:solidFill>
                  <a:schemeClr val="tx1"/>
                </a:solidFill>
                <a:latin typeface="Verdana"/>
                <a:cs typeface="Verdana"/>
              </a:rPr>
              <a:pPr algn="r"/>
              <a:t>‹#›</a:t>
            </a:fld>
            <a:endParaRPr lang="en-US" sz="800" dirty="0">
              <a:solidFill>
                <a:schemeClr val="tx1"/>
              </a:solidFill>
              <a:latin typeface="Verdana"/>
              <a:cs typeface="Verdana"/>
            </a:endParaRPr>
          </a:p>
        </p:txBody>
      </p:sp>
      <p:sp>
        <p:nvSpPr>
          <p:cNvPr id="8" name="Rectangle 7"/>
          <p:cNvSpPr/>
          <p:nvPr/>
        </p:nvSpPr>
        <p:spPr>
          <a:xfrm>
            <a:off x="3" y="6602568"/>
            <a:ext cx="9143999" cy="255432"/>
          </a:xfrm>
          <a:prstGeom prst="rect">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8356600" y="6602568"/>
            <a:ext cx="651934" cy="230832"/>
          </a:xfrm>
          <a:prstGeom prst="rect">
            <a:avLst/>
          </a:prstGeom>
          <a:noFill/>
        </p:spPr>
        <p:txBody>
          <a:bodyPr wrap="square" rtlCol="0" anchor="t">
            <a:spAutoFit/>
          </a:bodyPr>
          <a:lstStyle/>
          <a:p>
            <a:pPr algn="r"/>
            <a:fld id="{63D6873E-ACBF-0942-B5C2-51F9A6E12C79}" type="slidenum">
              <a:rPr lang="en-US" sz="900" b="0" smtClean="0">
                <a:solidFill>
                  <a:schemeClr val="tx2">
                    <a:lumMod val="75000"/>
                  </a:schemeClr>
                </a:solidFill>
                <a:latin typeface="Verdana"/>
                <a:cs typeface="Verdana"/>
              </a:rPr>
              <a:pPr algn="r"/>
              <a:t>‹#›</a:t>
            </a:fld>
            <a:endParaRPr lang="en-US" sz="900" b="0" dirty="0">
              <a:solidFill>
                <a:schemeClr val="tx2">
                  <a:lumMod val="75000"/>
                </a:schemeClr>
              </a:solidFill>
              <a:latin typeface="Verdana"/>
              <a:cs typeface="Verdana"/>
            </a:endParaRPr>
          </a:p>
        </p:txBody>
      </p:sp>
      <p:sp>
        <p:nvSpPr>
          <p:cNvPr id="12" name="Text Placeholder 2"/>
          <p:cNvSpPr>
            <a:spLocks noGrp="1"/>
          </p:cNvSpPr>
          <p:nvPr>
            <p:ph type="body" idx="1"/>
          </p:nvPr>
        </p:nvSpPr>
        <p:spPr>
          <a:xfrm>
            <a:off x="311489" y="1042403"/>
            <a:ext cx="8375311" cy="53797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81" r:id="rId4"/>
    <p:sldLayoutId id="2147483691" r:id="rId5"/>
    <p:sldLayoutId id="2147483682" r:id="rId6"/>
    <p:sldLayoutId id="2147483692" r:id="rId7"/>
    <p:sldLayoutId id="2147483684" r:id="rId8"/>
    <p:sldLayoutId id="2147483677" r:id="rId9"/>
    <p:sldLayoutId id="2147483674" r:id="rId10"/>
  </p:sldLayoutIdLst>
  <p:transition>
    <p:push dir="u"/>
  </p:transition>
  <p:timing>
    <p:tnLst>
      <p:par>
        <p:cTn id="1" dur="indefinite" restart="never" nodeType="tmRoot"/>
      </p:par>
    </p:tnLst>
  </p:timing>
  <p:txStyles>
    <p:titleStyle>
      <a:lvl1pPr marL="0" indent="0" algn="l" defTabSz="457200" rtl="0" eaLnBrk="1" latinLnBrk="0" hangingPunct="1">
        <a:spcBef>
          <a:spcPct val="0"/>
        </a:spcBef>
        <a:buNone/>
        <a:defRPr sz="2400" b="1" kern="1200" cap="all">
          <a:solidFill>
            <a:schemeClr val="accent1"/>
          </a:solidFill>
          <a:latin typeface="Verdana"/>
          <a:ea typeface="+mj-ea"/>
          <a:cs typeface="Verdana"/>
        </a:defRPr>
      </a:lvl1pPr>
    </p:titleStyle>
    <p:bodyStyle>
      <a:lvl1pPr marL="237744" indent="-237744" algn="l" defTabSz="457200" rtl="0" eaLnBrk="1" latinLnBrk="0" hangingPunct="1">
        <a:spcBef>
          <a:spcPts val="672"/>
        </a:spcBef>
        <a:buClr>
          <a:schemeClr val="accent1"/>
        </a:buClr>
        <a:buSzPct val="90000"/>
        <a:buFont typeface="Arial"/>
        <a:buChar char="•"/>
        <a:defRPr sz="2000" b="0" kern="1200" cap="none" baseline="0">
          <a:solidFill>
            <a:srgbClr val="404040"/>
          </a:solidFill>
          <a:latin typeface="Verdana"/>
          <a:ea typeface="+mn-ea"/>
          <a:cs typeface="Verdana"/>
        </a:defRPr>
      </a:lvl1pPr>
      <a:lvl2pPr marL="452438" indent="-223838" algn="l" defTabSz="457200" rtl="0" eaLnBrk="1" latinLnBrk="0" hangingPunct="1">
        <a:spcBef>
          <a:spcPts val="400"/>
        </a:spcBef>
        <a:buClr>
          <a:schemeClr val="accent1"/>
        </a:buClr>
        <a:buSzPct val="90000"/>
        <a:buFont typeface="Lucida Grande"/>
        <a:buChar char="»"/>
        <a:defRPr sz="2000" b="0" kern="1200">
          <a:solidFill>
            <a:srgbClr val="404040"/>
          </a:solidFill>
          <a:latin typeface="Verdana"/>
          <a:ea typeface="+mn-ea"/>
          <a:cs typeface="Verdana"/>
        </a:defRPr>
      </a:lvl2pPr>
      <a:lvl3pPr marL="630936" indent="-173736" algn="l" defTabSz="457200" rtl="0" eaLnBrk="1" latinLnBrk="0" hangingPunct="1">
        <a:spcBef>
          <a:spcPts val="400"/>
        </a:spcBef>
        <a:buClr>
          <a:schemeClr val="accent1"/>
        </a:buClr>
        <a:buSzPct val="90000"/>
        <a:buFont typeface="Lucida Grande"/>
        <a:buChar char="-"/>
        <a:defRPr sz="1800" kern="1200">
          <a:solidFill>
            <a:srgbClr val="404040"/>
          </a:solidFill>
          <a:latin typeface="Verdana"/>
          <a:ea typeface="+mn-ea"/>
          <a:cs typeface="Verdana"/>
        </a:defRPr>
      </a:lvl3pPr>
      <a:lvl4pPr marL="803275" indent="-219075" algn="l" defTabSz="1311275" rtl="0" eaLnBrk="1" latinLnBrk="0" hangingPunct="1">
        <a:spcBef>
          <a:spcPts val="400"/>
        </a:spcBef>
        <a:buClr>
          <a:schemeClr val="accent1"/>
        </a:buClr>
        <a:buSzPct val="90000"/>
        <a:buFont typeface="Courier New"/>
        <a:buChar char="o"/>
        <a:defRPr sz="1600" kern="1200">
          <a:solidFill>
            <a:srgbClr val="404040"/>
          </a:solidFill>
          <a:latin typeface="Verdana"/>
          <a:ea typeface="+mn-ea"/>
          <a:cs typeface="Verdana"/>
        </a:defRPr>
      </a:lvl4pPr>
      <a:lvl5pPr marL="1033463" indent="-219075" algn="l" defTabSz="457200" rtl="0" eaLnBrk="1" latinLnBrk="0" hangingPunct="1">
        <a:spcBef>
          <a:spcPts val="400"/>
        </a:spcBef>
        <a:buClr>
          <a:schemeClr val="accent1"/>
        </a:buClr>
        <a:buSzPct val="90000"/>
        <a:buFont typeface="Wingdings" pitchFamily="2" charset="2"/>
        <a:buChar char="§"/>
        <a:tabLst/>
        <a:defRPr sz="1400" kern="1200">
          <a:solidFill>
            <a:srgbClr val="404040"/>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file:///\\2001-db8-28-3-f98a-5b31-67b7-67ef.ipv6-literal.net\doc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owend.corp.he.net/ipv6/IPv6%20Tutorial/Half%20Day%20Intro.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owend.corp.he.net/ipv6/IPv6%20Tutorial/Half%20Day%20Intro.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2001:500:4:13::80/"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iki.ubuntu.com/IPv6" TargetMode="External"/><Relationship Id="rId2" Type="http://schemas.openxmlformats.org/officeDocument/2006/relationships/hyperlink" Target="http://www.tldp.org/HOWTO/Linux+IPv6-HOWTO/index.html" TargetMode="External"/><Relationship Id="rId1" Type="http://schemas.openxmlformats.org/officeDocument/2006/relationships/slideLayout" Target="../slideLayouts/slideLayout2.xml"/><Relationship Id="rId4" Type="http://schemas.openxmlformats.org/officeDocument/2006/relationships/hyperlink" Target="http://madduck.net/docs/ipv6/"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tools.ietf.org/html/rfc4890" TargetMode="External"/><Relationship Id="rId2" Type="http://schemas.openxmlformats.org/officeDocument/2006/relationships/hyperlink" Target="http://csrc.nist.gov/publications/nistpubs/800-119/sp800-119.pdf"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tunnelbroker.ne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ipbcop.org/wp-content/uploads/2012/02/BCOP-IPv6_Subnetting.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10" Type="http://schemas.openxmlformats.org/officeDocument/2006/relationships/image" Target="../media/image64.png"/><Relationship Id="rId4" Type="http://schemas.openxmlformats.org/officeDocument/2006/relationships/image" Target="../media/image58.jpeg"/><Relationship Id="rId9" Type="http://schemas.openxmlformats.org/officeDocument/2006/relationships/image" Target="../media/image63.gif"/></Relationships>
</file>

<file path=ppt/slides/_rels/slide61.xml.rels><?xml version="1.0" encoding="UTF-8" standalone="yes"?>
<Relationships xmlns="http://schemas.openxmlformats.org/package/2006/relationships"><Relationship Id="rId8" Type="http://schemas.openxmlformats.org/officeDocument/2006/relationships/hyperlink" Target="http://www.linkedin.com/in/jamesrsmall" TargetMode="External"/><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hyperlink" Target="http://packetpushers.net/author/jsmall/" TargetMode="External"/><Relationship Id="rId4" Type="http://schemas.openxmlformats.org/officeDocument/2006/relationships/hyperlink" Target="http://twitter.com/netsec14" TargetMode="External"/><Relationship Id="rId9" Type="http://schemas.openxmlformats.org/officeDocument/2006/relationships/image" Target="../media/image6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tools.ietf.org/html/rfc3484"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IPv6 Overview</a:t>
            </a:r>
            <a:endParaRPr lang="en-US" dirty="0"/>
          </a:p>
        </p:txBody>
      </p:sp>
      <p:sp>
        <p:nvSpPr>
          <p:cNvPr id="3" name="Subtitle 2"/>
          <p:cNvSpPr>
            <a:spLocks noGrp="1"/>
          </p:cNvSpPr>
          <p:nvPr>
            <p:ph type="subTitle" idx="1"/>
          </p:nvPr>
        </p:nvSpPr>
        <p:spPr/>
        <p:txBody>
          <a:bodyPr>
            <a:normAutofit/>
          </a:bodyPr>
          <a:lstStyle/>
          <a:p>
            <a:r>
              <a:rPr lang="en-US" dirty="0" smtClean="0"/>
              <a:t>Why, When, Where, What, and How of IPv6</a:t>
            </a:r>
            <a:endParaRPr lang="en-US" dirty="0"/>
          </a:p>
        </p:txBody>
      </p:sp>
      <p:sp>
        <p:nvSpPr>
          <p:cNvPr id="4" name="Text Placeholder 3"/>
          <p:cNvSpPr>
            <a:spLocks noGrp="1"/>
          </p:cNvSpPr>
          <p:nvPr>
            <p:ph type="body" sz="quarter" idx="13"/>
          </p:nvPr>
        </p:nvSpPr>
        <p:spPr/>
        <p:txBody>
          <a:bodyPr/>
          <a:lstStyle/>
          <a:p>
            <a:r>
              <a:rPr lang="en-US" dirty="0" smtClean="0"/>
              <a:t>James Small, Sr. Consultant and Chief IPv6 Evangelist at CDW</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405" y="282360"/>
            <a:ext cx="4512872" cy="3373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8990" y="5536276"/>
            <a:ext cx="55626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44518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14824" y="3283527"/>
            <a:ext cx="4629150" cy="3192790"/>
          </a:xfrm>
          <a:prstGeom prst="rect">
            <a:avLst/>
          </a:prstGeom>
          <a:solidFill>
            <a:schemeClr val="accent4">
              <a:lumMod val="40000"/>
              <a:lumOff val="60000"/>
            </a:schemeClr>
          </a:solidFill>
          <a:ln w="12700">
            <a:solidFill>
              <a:srgbClr val="00081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09549" y="3283527"/>
            <a:ext cx="3790951" cy="3192790"/>
          </a:xfrm>
          <a:prstGeom prst="rect">
            <a:avLst/>
          </a:prstGeom>
          <a:solidFill>
            <a:schemeClr val="accent4">
              <a:lumMod val="40000"/>
              <a:lumOff val="60000"/>
            </a:schemeClr>
          </a:solidFill>
          <a:ln w="12700">
            <a:solidFill>
              <a:srgbClr val="00081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Major Internet sites have ipv6 addresses</a:t>
            </a:r>
            <a:endParaRPr lang="en-US" dirty="0"/>
          </a:p>
        </p:txBody>
      </p:sp>
      <p:sp>
        <p:nvSpPr>
          <p:cNvPr id="3" name="Content Placeholder 2"/>
          <p:cNvSpPr>
            <a:spLocks noGrp="1"/>
          </p:cNvSpPr>
          <p:nvPr>
            <p:ph idx="4294967295"/>
          </p:nvPr>
        </p:nvSpPr>
        <p:spPr>
          <a:xfrm>
            <a:off x="209549" y="1130532"/>
            <a:ext cx="8734425" cy="5345785"/>
          </a:xfrm>
          <a:prstGeom prst="rect">
            <a:avLst/>
          </a:prstGeom>
        </p:spPr>
        <p:txBody>
          <a:bodyPr>
            <a:normAutofit/>
          </a:bodyPr>
          <a:lstStyle/>
          <a:p>
            <a:r>
              <a:rPr lang="en-US" sz="2400" dirty="0" smtClean="0"/>
              <a:t>86% of Top </a:t>
            </a:r>
            <a:r>
              <a:rPr lang="en-US" sz="2400" dirty="0"/>
              <a:t>Level Domain Names </a:t>
            </a:r>
            <a:r>
              <a:rPr lang="en-US" sz="2400" dirty="0" smtClean="0"/>
              <a:t>support IPv6</a:t>
            </a:r>
            <a:endParaRPr lang="en-US" sz="2400" dirty="0"/>
          </a:p>
          <a:p>
            <a:r>
              <a:rPr lang="en-US" sz="2400" dirty="0" smtClean="0"/>
              <a:t>41% of Globally </a:t>
            </a:r>
            <a:r>
              <a:rPr lang="en-US" sz="2400" dirty="0"/>
              <a:t>Registered Domains </a:t>
            </a:r>
            <a:r>
              <a:rPr lang="en-US" sz="2400" dirty="0" smtClean="0"/>
              <a:t>have </a:t>
            </a:r>
            <a:r>
              <a:rPr lang="en-US" sz="2400" dirty="0"/>
              <a:t>IPv6 </a:t>
            </a:r>
            <a:r>
              <a:rPr lang="en-US" sz="2400" dirty="0" smtClean="0"/>
              <a:t>Addresses</a:t>
            </a:r>
            <a:endParaRPr lang="en-US" sz="2400" dirty="0"/>
          </a:p>
          <a:p>
            <a:r>
              <a:rPr lang="en-US" sz="2400" dirty="0" smtClean="0"/>
              <a:t>Since World IPv6 Launch in June, many major Internet sites now advertise IPv6 Addresses in DNS:</a:t>
            </a:r>
          </a:p>
          <a:p>
            <a:pPr marL="0" indent="0">
              <a:buNone/>
            </a:pPr>
            <a:endParaRPr lang="en-US" sz="600" dirty="0" smtClean="0"/>
          </a:p>
          <a:p>
            <a:pPr marL="0" indent="0">
              <a:buNone/>
            </a:pPr>
            <a:r>
              <a:rPr lang="en-US" sz="1800" dirty="0" smtClean="0"/>
              <a:t>C:\&gt;</a:t>
            </a:r>
            <a:r>
              <a:rPr lang="en-US" sz="1800" dirty="0"/>
              <a:t>nslookup </a:t>
            </a:r>
            <a:r>
              <a:rPr lang="en-US" sz="1800" dirty="0" smtClean="0"/>
              <a:t>www.google.com		C</a:t>
            </a:r>
            <a:r>
              <a:rPr lang="en-US" sz="1800" dirty="0"/>
              <a:t>:\&gt;nslookup www.facebook.com</a:t>
            </a:r>
          </a:p>
          <a:p>
            <a:pPr marL="0" indent="0">
              <a:buNone/>
            </a:pPr>
            <a:r>
              <a:rPr lang="en-US" sz="1800" dirty="0" smtClean="0"/>
              <a:t>(…)									(…)</a:t>
            </a:r>
            <a:endParaRPr lang="en-US" sz="1800" dirty="0"/>
          </a:p>
          <a:p>
            <a:pPr marL="0" indent="0">
              <a:buNone/>
            </a:pPr>
            <a:r>
              <a:rPr lang="en-US" sz="1800" dirty="0"/>
              <a:t>Name:    </a:t>
            </a:r>
            <a:r>
              <a:rPr lang="en-US" sz="1800" dirty="0" smtClean="0"/>
              <a:t>www.l.google.com		Name</a:t>
            </a:r>
            <a:r>
              <a:rPr lang="en-US" sz="1800" dirty="0"/>
              <a:t>:    www.facebook.com</a:t>
            </a:r>
          </a:p>
          <a:p>
            <a:pPr marL="0" indent="0">
              <a:buNone/>
            </a:pPr>
            <a:r>
              <a:rPr lang="en-US" sz="1800" dirty="0"/>
              <a:t>Addresses</a:t>
            </a:r>
            <a:r>
              <a:rPr lang="en-US" sz="1800" dirty="0" smtClean="0"/>
              <a:t>:							Addresses</a:t>
            </a:r>
            <a:r>
              <a:rPr lang="en-US" sz="1800" dirty="0"/>
              <a:t>: </a:t>
            </a:r>
            <a:endParaRPr lang="en-US" sz="1800" dirty="0" smtClean="0"/>
          </a:p>
          <a:p>
            <a:pPr marL="0" indent="0">
              <a:buNone/>
            </a:pPr>
            <a:r>
              <a:rPr lang="en-US" sz="1800" dirty="0" smtClean="0"/>
              <a:t>  2607:f8b0:4002:802</a:t>
            </a:r>
            <a:r>
              <a:rPr lang="en-US" sz="1800" dirty="0"/>
              <a:t>::</a:t>
            </a:r>
            <a:r>
              <a:rPr lang="en-US" sz="1800" dirty="0" smtClean="0"/>
              <a:t>1010		  2a03:2880:10:1f03:face:b00c:0:25</a:t>
            </a:r>
          </a:p>
          <a:p>
            <a:pPr marL="0" indent="0">
              <a:buNone/>
            </a:pPr>
            <a:r>
              <a:rPr lang="en-US" sz="1800" dirty="0" smtClean="0"/>
              <a:t>  173.194.73.106					  69.171.237.32</a:t>
            </a:r>
          </a:p>
          <a:p>
            <a:pPr marL="0" indent="0">
              <a:buNone/>
            </a:pPr>
            <a:r>
              <a:rPr lang="en-US" sz="1800" dirty="0" smtClean="0"/>
              <a:t>(…)											</a:t>
            </a:r>
            <a:endParaRPr lang="en-US" sz="1800" dirty="0"/>
          </a:p>
          <a:p>
            <a:pPr marL="0" indent="0">
              <a:buNone/>
            </a:pPr>
            <a:r>
              <a:rPr lang="en-US" sz="1800" dirty="0"/>
              <a:t>Aliases:  </a:t>
            </a:r>
            <a:r>
              <a:rPr lang="en-US" sz="1800" dirty="0" smtClean="0"/>
              <a:t>www.google.com						</a:t>
            </a:r>
            <a:endParaRPr lang="en-US" sz="1800" dirty="0"/>
          </a:p>
        </p:txBody>
      </p:sp>
    </p:spTree>
    <p:extLst>
      <p:ext uri="{BB962C8B-B14F-4D97-AF65-F5344CB8AC3E}">
        <p14:creationId xmlns:p14="http://schemas.microsoft.com/office/powerpoint/2010/main" val="756161837"/>
      </p:ext>
    </p:extLst>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IPv6 support for ISPs</a:t>
            </a:r>
            <a:endParaRPr lang="en-US" dirty="0"/>
          </a:p>
        </p:txBody>
      </p:sp>
      <p:sp>
        <p:nvSpPr>
          <p:cNvPr id="3" name="Content Placeholder 2"/>
          <p:cNvSpPr>
            <a:spLocks noGrp="1"/>
          </p:cNvSpPr>
          <p:nvPr>
            <p:ph idx="4294967295"/>
          </p:nvPr>
        </p:nvSpPr>
        <p:spPr>
          <a:xfrm>
            <a:off x="457200" y="1024933"/>
            <a:ext cx="8229600" cy="533360"/>
          </a:xfrm>
          <a:prstGeom prst="rect">
            <a:avLst/>
          </a:prstGeom>
        </p:spPr>
        <p:txBody>
          <a:bodyPr/>
          <a:lstStyle/>
          <a:p>
            <a:pPr marL="0" indent="0">
              <a:buNone/>
            </a:pPr>
            <a:r>
              <a:rPr lang="en-US" sz="2400" b="1" dirty="0" smtClean="0"/>
              <a:t>Residential ISPs, Largest First</a:t>
            </a:r>
          </a:p>
          <a:p>
            <a:pPr marL="0" indent="0" fontAlgn="ctr">
              <a:buNone/>
            </a:pPr>
            <a:endParaRPr lang="en-US" sz="2400" dirty="0" smtClean="0"/>
          </a:p>
        </p:txBody>
      </p:sp>
      <p:sp>
        <p:nvSpPr>
          <p:cNvPr id="4" name="AutoShape 2" descr="data:image/jpeg;base64,/9j/4AAQSkZJRgABAQAAAQABAAD/2wCEAAkGBhQRERQUEBIWFBQUFBQUGBgXFBcWGRgUFRUXFxgWFhcYGyYeGBokGhUVHy8gIycpLSwsFR4xNTAtNSYrLCkBCQoKDgwOFg8PFzUkHiQsLCswKS8vKTUpNCoyNSksKTUpNSkpKi0sKTU1KSwpKSkxKSwtLTUpLSwpLC4qKSwpNf/AABEIALkBEAMBIgACEQEDEQH/xAAcAAEAAgMBAQEAAAAAAAAAAAAABQYDBAcBAgj/xABJEAABAwEEBgUJBgMECwEAAAABAAIDEQQSITEFQVFhkaEGBxNxgSIyQlJykqKxwSMzYrLR8BTC4iRDU4IVJTRjc6Oz0uHx8pP/xAAaAQEBAAMBAQAAAAAAAAAAAAAAAQIDBAYF/8QALxEBAAICAAMEBwkAAAAAAAAAAAECAxEEEkEhMVHwBRMiMnGx4RQVI2FigZGh8f/aAAwDAQACEQMRAD8A7iiIgIiICIiAiIgIiICIiAiIgIiICIiAiIgIiICIiAiIgIiICIiAiIgLkHTHpdaorfO+GdzWWWSCNsQpcfeaC8PGskkiurUuvrg+n29pa7Tj5+lI4/Brmt+vJB3hERAREQEREBERAREQEREBERAREQEREBERAREQEREBERAREQEREBERAXCLJ9pa4T/iaXe7wEx+gXdXuoCTqFeC4Z0Njv2rRlfSmnlPgJHV5BB3VERAREQEREBERAREQEREBERAREQEREBERAREQEREBERAREQEREBERBEdLrf2FhtMmtsElPaLSG/EQuW9Eoeyt+i2bGSDxNnc4q7dbM9NHFg/vpoYvAvDiODCqhZD/raw01SPHh2TkHYkREBERAREQEREBERAREQEREBERAREQEREBERAREQEREBERAREQEREFA62Ja/wMfrWq/8A/mw/9yq9md/raxUz7Y8Ljq8lOdZMt7SNhZ6kcz/eLW/yqC0Zjpixgf4sh4RPP0QdoREQEREBERAREQEREBERARFintLGCr3NaNriGjiUGVFXrb1gWCLz7ZETsY7tD8FVBWvrnsTfumzTH8Md0cXkHkgvyLlVq65pnAmCwEAZukkNBXKoa3D3lHWzrA0q95YXWezG5fyaPJLbwo6RzgSRkMyg7MsNotbIxWR7WDa5waOa4VLadJWiO+bXaXtIcXCO+wAN23QGkEYildaibJoETlxc9tW4kzTBuZpheNTjsqiO323rD0fF59siPsEyf9MFQVr66LG2vZMnmP4Yw0HxeQeS5raNFRQlpbJDNj5Qjv4AHK85ozxxC3tIaTshiux2cxvwN4vrR3qgudUtz35Km1jtXXTM7CCxAbDJLX4WtHzUPaus7SUh8l8MNdTI6n47y17P06js4As0EbaU8p16R5xBNXtu6x4KLd0ylBe6L7O+68TG1rMSADRwq5uVaAjElBvxdMdJRPv/AMW9zsDdkaCxwOI8mmAO0U71d9AdckTyGW6M2d+V8VdEf5m8xvXJ7VpqSQ3nkuNKVe5z8McK1wz5rVktLnDE4bgCPGmIQfqKy2tkrA+J7XsdiHNcHA9xGCzL8waH05PZHX7LM6M6wDVp9tpqDrzBXTOjnXY00Zb4rhwHaxAub3uZiW+Fe4KK6mi1NG6VitDBJBI2Rh1tcD4HYdxW2gIiIOXdOXXtMRD1LIPild+ijOi7b2mrP+Fs7v8AlkfVbnSd97TUv4LPC38zv5lh6BR3tMV9SzSu4vY36oOvIi+JZQ0VcQ0DMk0HEoPtFBW3p1YYfvLZDXY14eeDKlQNr65bAzCPtpvYiIr75agvaLldq663n7iwncZJAOQb9VD2vrU0jJ5nYQj8LC48Xkjkg7Ysc1oawVe4NG1xAHEr8/WvpNbpvvLdN3MPZjgyiipLIHmsjnyHa95ceJV0m3e7d09sEPn2yGuxr754MqVBWvrmsLaiMTTH8EVBxeWrkbLK0ZNHBZQNiaNr9auuuQ/cWE98ktPhDfqoa1daWkpPNMEPsx3j8ZcFV3TNGbgPELG+3MGvkfmaBBKWvpHbpfvbdNjqY7sxwZRD0RLvKnmiFQHVktLXuoaY0YXO1qHfpCmTT4mnOhCxOtztQA8CeYqEErbdFxwvusfFIKA3o6kd1XAYqTsekLK2C7LZiZa+e2QgFuqoJN04+jTIb1U3Whx9I+H6sWOld/xcxQ/VBM/6Ray8GPo1xyqHVANW3gMCR3ZrYf0wfUGMMYQKDsoWMOQFcq137yq9Su/g79CPFM9/Pk7yhzQSk/SWZ+ckh9qVx8LpIotF1tftA7hQ8HfRYd3L+l2I8CU3cv6XfQoPp8rjm48SOWR8F8Xf3lX6Fe7uWXI4HwTLdy5HyTyKDzly5jAof2cuYwPcV7lu+H5+SfFeZbvh/wDB8UA7eeXxD5FD+z/UMvFDhu+Hnl4FMt3w8xhxQD+//oZeKH9//QyTLdy5jDjgm/LlzGHHBBsaO0jLZn9pZ5XRPGtpoDudTAjcQQujdHeut7aNt8V4ZdrEAD3uZWh/ykdy5m2MnIE9wPzbhxwWVtidsp3kA8W1+SD9KaG6QWe1sv2aVsg10OLdzmnFp7wpFfmKx2Z8Tw+OUxvGTmVaR3EEYeCveguty0wUbbY/4hn+IyjZAN7cGu+HvKgyaUfe0vbneqIm+7C0LY6sGV0naXerZ2t96QH+RQ+j9IttNqts8dSySQltRQ3boAqNSsHVJHW1W5+wQM/6hRXSbTaWxsc+RwaxgLnOOADQKklfn3pl0sdpK0lxqLOw3YmE0w9dw9Y57sBqxtXWb0qNqlNis7vsYiDO4ek8HCMHYCMd4/Djzu1sEdTqH7oqjZZZWDJo4LKAoxlucW1qBqy+pBHyO5eGRxzcSPGnw1HEBESbnAZmnfgsbrWwelXuqeYUaG7Me7Hm3H4Sg5+BPK675oN06QGoE/vXSpHBYzbycgON48BQ8itd2eOe+lR71COIR2w8/wBHj5HxRWR1rcfSp3U+RoeBWN5J84nxP0fhzCHl4gc7zTxKDAbB4gcqt+Xcg8Ipu5fmBB/eKZbuI5irTzXo3csObMOIC8A2cv1ZjxHigDaOIw5sw/eS8G0cf/LKcwF6McsTxPFtHcimZ2nifo759yBnv58SKHiPFM9/xfo75pz58jRw8Ch2Hgf0dQ80DPfz5Gjh4Erzdyz4B2PA+C9Ow8D+j/18UOw8DhyfUc/FB4dnL+l30IKHZyy5Ow5hfbYnHIGncac6t5rKyxO3DxpyF4INc4buXJ2BTLd8PI1atxmj9ruAp9acllZYmjUeNOQoEEdlu+H51afkvpkROQPgCPlVv0UoyIDIAdwAX2BXLEoiNZYnbAPGnyqOSys0ftdwFPrTkpF1ncMXUYPxkM/MQtd9ribnKDuY1zueDeaDEywtG3jT8tFlZC0ZNA7gFqzafibkxx9t4YOABPNaj+lDj921o9mO8fefXlRUTbIi7zQT3An5JJHd89zGe09oPu1ryVan0rPJ5znEbHPw91tQta47W4D2W/rVBZn6Qhb6bneww/N5b8lrv08weZFX23k8m3fmoH+GGsk97j8hgvImAPcAAPJbkN7kHQuhprDM7AXnOOGWNFdup2P/AG1+2djfcZX+ZUvoi2lkcdpPzP6K/dTjP7JO71rXKeDY2/RYsnN9As+zkYfPbLIH7bwNKngeBURp9tXXRk3E99MuGPdXYpnT9mNl0jbnMHmSl7m+tDLWSoG1t4O7rw1qImZVtTmfKJzxIvV+v+WTUUREWZ1DT/3xqNe/wJctg54576V5hruHFa87LprlT6Yd+HyK2GOqMMs6fqACPh7ic1Qdv5/1j5Eo7flvy+Ko+LwRu7l9bhPMeCN3Z7s/hoeIQNW7xA/mb+VGjZluy+Go5eKDPfz5XXcvFDvz30rzo75oDd3L9WfUFeDdnuz4toeI8FkbA53okk7q/mx+IqY0d0Mtdop2cDiDkXYCm2r8KdzkEHr3jj/K4Ic8c9+J4Oo795qSn0K6N5jkDg9uBbTLwN7dlTNSNm6IzOr9i4Bpo7tDcDaEAuLXEUaKirqUFRVBXHb+f6Px4E96+xC46ifA0+Ko4Eq4Dog+Ey/xIEDIg4A4APlpVjGba51pkDrUGg0G2JxzoBvP08oc1kbo/a7wAw4EkcAFvRwud5rSe4E/JeSAN897Gd7wT7rankiNdtjaNXM04DDksjIw3zQB3AD5LFJpOFvpud7LKD3nkfJacnSiMfdxg+05zzwZQKiTWVtmcRW6abTgOJwVff0jnPmVZ7LWx8x5S0pZZHmr3Cu0lzzxJCCzvmjb50rBuBLz8AI5rWl0zC313d92McTePJV7sK5ucfG78l6LO0eiPHE8SglH9KR/dxs4OkPHzeS15dO2h2Ac4DYHCMcGL6s+i5ZBVkbiNtKD3jhzW+Oisop2hbHXKtXE9waCNY16wtdstK98rqZQJDziXAdwqeJ/RP4euZcfGnJtFcrD0Njcy8+U1JIDTdjc4jU1vlE8l9y2Oz2UNktEbWMHntdUyVNQ0NbISXVwNWtwFdS0/aqT7sTK8s9VOs9kqaRsqfwtqeWKko9ATHEsuDKr3BvImvJWl2k7M6F0zZHNgux1a1r3GO8cK+YxriWkUqa5KM0J05FrIs3YuoKCPygA1rGmr3AMrUDa4ipWM5ssxutdfH6J7Piq8ocHOaGOcWOLSQMKtND5RoNS9Uvoez9sJ/tSwB7yRWgdi51XC8MBlWhoXDDFVq1tdewBpV1SThSpFKajhqXXE9iaWS12WCzWOOa0X3y2i92MTHBoDWmhe9xadeqmvhDCzyNNZY3R3g0C9tBPA4jA4rdjt5MtldJRzbKTdFMbpde8aONVMdMukTZBAyECspJc7A+S2mA3k1rsosaxMb3PnoynU9ywdHW0sXf+pXQuqKKmjWH15Z3f8wj+Vc/0b5NgHs15VXTOrCK7oqy72Od78j3fVUUjrDspg0qJHCjLTC1rXau0ZQEHfQN94Klhoa90bcg53ZjZdN4x/wCXBw/C5w9Bd06cdGRb7I+IYSN8uJ2yRuWOoHFp9pfnuW0OL3dpVjgRe9ZsjPSp6wN/DcRkUQtkGzDLwGqvdi09w1LSsxxu0rsG/wDe8d+FDMyeWCTQOGDwMgXek38JPlDvcM2lR7IPLrrAPGoGCozixOOdPE1+hPBwWQWAa3V8P+6tPCizwy3hvWwLM6lS0gbT5I4uoERqtsrdYqNhJI4Zcldujmj7HKPsbOS9oF5sj3uGY8u7E3FgOBJpgclTXzxt86Znc2rz8II5rWPSWKIm46SpBb5wiqDmDQuJB2a0HUf46z2e99vBDLEXVZBE0h5A8lpkc1znDEUdmDWowUXbdPWYXXM7a1Pc5ryHvcCAy83spRS69tDUENrhicVzV/Sc/wB1C0b7pdzkN3ktabTFofgXkDZeoPdYAE0rojelUsUd0NZAOydGDeawioaK+WLxHk1uj0nF1a0URpbpaZi7trSXAkG5G1xaLoAFAaNoKDWccVR+zcc3nwAHM1KfwzdYr3kn5q6RZ9LdOhMW370hY0NbeeAAAA3zIxUmgFSTU0Cin9JpT92wN7owOchJWi1tMhTuXqD6tFunk895PtOc/lgFg7E63nwo35Y81lRBiFmbsr34/NZVu6JgjfJSYuDbpPk51wA+e7LMKa7KzxtvCzyvZmHuozUBXCtWh17EV1Y4Far5eWdRG3Tj4eb15pnUefPerCLNbHAyOIFAXEgZ0GoV1rE0VWyJ3G2i1eW01/PSxdFbDZnMlktVKMfGxtS+lXMlcRRhxP2YzwoD3qZh6YaOiAbZ46zNPlXWNa2gJ8kPddcTSmNCqs5v9hlDHn/aYPKaK5Qz1LcRXMjPaoWw9D7RK5ps8MrwCCXXe41F28B3kqb33JelqzNZdt0HoJttkbLM66xrWFut3aOY14xcCCADTHEqV0x0LycH3gD5vZtALdeFbl/IgkUqMVD9HNJMjY+NzmhlI2F14G7O1pFyodTEUocRjnjRb+i447Uw9q50jxg4OkcabCBWmWvOtV87ieJxcPjm9o329PFtpjnJPLDg2nZbWLTelNyVlGta1zbwAJAo1mYz1a1bunfRN8j7MImvutslnrURxh0hDiXPMkgpJ5QBFDSlK5BWnS9pZo95/inEMc4Fj6vF9lMW3WUaHDDPaVWtJdPIi9jrLDKAypF0MiBccySAagioIrr2rKnE+tiLYqbjxYzjis+13vrRPRV8Wi7TZ5mta6SaOUuIeQI42nBzqsBIOQacanOoC80X0WZZQ61iUP7KIPuxi6CxziAC0VqSWnEvwLcQaLQtPTS2TNETGxsbgA0NvuNKUzqScNS2LL0I0pbKVjtBbn5f2LMdl8jktkVz396Yj4eBuEK7QEMYc6a0gmjnhjCXC/iWg5AY68cF7/pGyDzbOXuoPTdStMTRta1OOJAzw2XzRfUHO6htEsUfdemdzoOZVu0Z1JWOOnbPlmOwuEbeDBX4l2MHE5NNyFjmMiZGx92uAbkDrxOOvLIbF9aO6K2iUX47NLJdvOvMjeRjUnGlMvkv0ro3ofY7PTsbLE0j0rgc73nVdzUxRDT8/wD+lohYgxrwX0uBg8+9SlLuea7P0OsTobBZY3tLXMgjDgRQh10VBG2q3homHtO17GPtfX7Nt/3qVW2oouM9cHRPsZhbIm/ZykCUD0ZdTu5ww7x+JdmWrpPRrLRE+GZt5kjS1w3HZsIzB1EBB+aLLIcAMXAENqaBwrR0ZJyr5JB9F2OsressAcHOGRAphQg1IcCNRBbiNS+Ok3RuTR9pdBLiPOjfSgfGai9uNKVGot7lksVoIYZT5tbsw2EADtgNoydtDQcxiRGW20yRGkb3NvZ3TTLeFGySFxq4lx2kkniVL9JIqOZvB+ihllCMNobW6DkXfyuWRkYGQA7hRfE2bPbH5XLKgIiKoIiICIiAiLwmmeCDasLal1MDdI4612SywxW6zxMgAc11ImXsH2ctbUsl9ZrWtN0jzqAA41HD2WxoOHlU9UE/JTth6c2uF8T4AxhiF1t5oxBBBD8y4Y5YY4ihWnUxeZ6S6ues4or1ifmmesDobBYmQS2ad0jZ3SNIc0No6MgOcwAAhlcKGuYoaFVWwwsc4iWTs20reul2NQAKDvJ8FM2yxaU0tL2sjJZXUugshusa31Wl3kgczrqpnRvUZbJMZjHGP95IXn3WVbzWzbnaPRnpVZLHM7tHmeMtvGsLXO7ZtAy4CSW0a6TGutbdv60qtlbZ7NIe0Y9hdLJdoHgiobjQiu3UrjozqIs7KdtaJH7o2tiHO8Va9G9XOj4KFllY4jXJWU9/lkhN6J7Z3L896IfbXMMVlDrpdeLY4zIb1KA1AwVy6H9BdLRTtmDHNGThPIGtc05gsbV3Jd0ihawUY0NA1AADgF9rVfFS8TW0dk97KJmJ3CjaX0Sy1xPhnbQjMZlj9Tmn5HWFrdGurbR1KPidJK3zhJIXD2mht1pae7ccVctKaL7WjmENkaKAnIj1Xbt+YOO0GCxJ1xyMO6807tTmnxBC85+L6LyeOKf6+vzdvs54/UsVg0RDAKQQxxD8DGt+QW2o3Rml75uSANkpq814GtlebcxvGKkl6PFlplrF6TuJcdqzWdSIiLYxEREBERAREQV3pz0RZpGzGM0bKyron+q+mR/C7I+B1BcZ0BG6N00UrbsjHgOacwcWnmK+K/RC531n9E3H+32Vv2sQ+1aP7yIa/aaOQ/CEHJOk1hdEGXKOiq4NFaFlQDc3swNNmWVFAUefVbxcforf0imbLZWyMxF9p7qgggqqrKGLXkjpdJcTRzc6UxNMgN62FitXmncWng4FeutDRhUV2DE8AgyIsfak5Md3mjRzx5LasOiLTaDSGJzz/u43yHiBQJs0wr5fKBmQO8q46N6nNITUL4+zB1yyBnwx1dxCtmiuoFraGe0gbRFGB8b6/lU2acfE9fNDndww4mgX3FFI80YwVOrFx91q/RWjuqbR8OcJlO2V5d8Io3krRYtGRQikMTIxsYxrfkE2un5v0b1aaQtHmwSgHW4NhHx0cfBWvRnUDK6htE0Ufsh0zuLroXbkUVz/AEb1K2KOnamWY/ifcbwYAeatWjeidks/3FmiYRrDAXe8anmpZEBERAREQEREBaWkdGNlANbr2+a8ZjcR6TTrHyOK3UWF6VvWa2jcSsTMTuFTljIPZyi68Yihzp6cbs8Ce8cKyejtMEERzHE4NfkHHU12oP5HVQ4KRtthbK268bwRgWna06j+8lXbVZnRm5MAQ7BrqeS/cRkHU9HXq1gecyYM3o2/rcPbj6x5+f8ALtrauaOW3etSKv2DSpi8mUkx6nk1LNzyc2/izGvDET4Ncl93huKx8TTnpP7dYcl6TSdS9REXSwEREBERAXhC9RBxLrH6ByWTtJLK0ussrg5zAKmF9a5D0Dt1VocgTS9G9ELXaKdjZpXA67ha33nUbzX6hXhRNOE6P6kbZJ98YoQcw53aHgwU+JWrRfUVZmffTySbmBsTf5jzC6aiKrujer2wQYsssZI1vHaHi+tPBWCOMNADQABkAKAdwX0iAiIgIiICIiAiIgIiICIiAiIgIiICxzwNe0teAWnMFZESY2KzbbG6A+Ub0RwDzm2uTZPo7jjifqw24wGmLotbRiWb2DW38OrVsU1pT7iX/hv/AClVyyfds9hv5QvKcfT7vzVy4J1vfZ0/x9DFPrqzW/RaopQ5oc0hzSKgg1BB1gr7UT0a+6d/xZvzlSy9Nhyesx1v4xEuG0amYERFtYv/2Q=="/>
          <p:cNvSpPr>
            <a:spLocks noChangeAspect="1" noChangeArrowheads="1"/>
          </p:cNvSpPr>
          <p:nvPr/>
        </p:nvSpPr>
        <p:spPr bwMode="auto">
          <a:xfrm>
            <a:off x="63500" y="-857250"/>
            <a:ext cx="2590800" cy="1762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http://www22.verizon.com/cs/groups/public/documents/onecmsresource/actionm1424wr_lan450_235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5" y="4166044"/>
            <a:ext cx="1414463" cy="9649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2682593818"/>
              </p:ext>
            </p:extLst>
          </p:nvPr>
        </p:nvGraphicFramePr>
        <p:xfrm>
          <a:off x="437140" y="1586820"/>
          <a:ext cx="8216408" cy="2494280"/>
        </p:xfrm>
        <a:graphic>
          <a:graphicData uri="http://schemas.openxmlformats.org/drawingml/2006/table">
            <a:tbl>
              <a:tblPr firstRow="1" bandRow="1">
                <a:tableStyleId>{5C22544A-7EE6-4342-B048-85BDC9FD1C3A}</a:tableStyleId>
              </a:tblPr>
              <a:tblGrid>
                <a:gridCol w="4108204"/>
                <a:gridCol w="4108204"/>
              </a:tblGrid>
              <a:tr h="370840">
                <a:tc>
                  <a:txBody>
                    <a:bodyPr/>
                    <a:lstStyle/>
                    <a:p>
                      <a:r>
                        <a:rPr lang="en-US" dirty="0" smtClean="0"/>
                        <a:t>Cable (1 Million+ Subscribers)</a:t>
                      </a:r>
                      <a:endParaRPr lang="en-US" dirty="0"/>
                    </a:p>
                  </a:txBody>
                  <a:tcPr/>
                </a:tc>
                <a:tc>
                  <a:txBody>
                    <a:bodyPr/>
                    <a:lstStyle/>
                    <a:p>
                      <a:r>
                        <a:rPr lang="en-US" dirty="0" err="1" smtClean="0"/>
                        <a:t>xDSL</a:t>
                      </a:r>
                      <a:r>
                        <a:rPr lang="en-US" dirty="0" smtClean="0"/>
                        <a:t> (1 Million+</a:t>
                      </a:r>
                      <a:r>
                        <a:rPr lang="en-US" baseline="0" dirty="0" smtClean="0"/>
                        <a:t> Subscribers)</a:t>
                      </a:r>
                      <a:endParaRPr lang="en-US" dirty="0"/>
                    </a:p>
                  </a:txBody>
                  <a:tcPr/>
                </a:tc>
              </a:tr>
              <a:tr h="370840">
                <a:tc>
                  <a:txBody>
                    <a:bodyPr/>
                    <a:lstStyle/>
                    <a:p>
                      <a:r>
                        <a:rPr lang="en-US" dirty="0" smtClean="0"/>
                        <a:t>Comcast – Deploying</a:t>
                      </a:r>
                      <a:r>
                        <a:rPr lang="en-US" baseline="0" dirty="0" smtClean="0"/>
                        <a:t> s</a:t>
                      </a:r>
                      <a:r>
                        <a:rPr lang="en-US" dirty="0" smtClean="0"/>
                        <a:t>ince 2011</a:t>
                      </a:r>
                      <a:endParaRPr lang="en-US" dirty="0"/>
                    </a:p>
                  </a:txBody>
                  <a:tcPr/>
                </a:tc>
                <a:tc>
                  <a:txBody>
                    <a:bodyPr/>
                    <a:lstStyle/>
                    <a:p>
                      <a:r>
                        <a:rPr lang="en-US" dirty="0" smtClean="0"/>
                        <a:t>AT&amp;T – Deploying since 2011</a:t>
                      </a:r>
                      <a:endParaRPr lang="en-US" dirty="0"/>
                    </a:p>
                  </a:txBody>
                  <a:tcPr/>
                </a:tc>
              </a:tr>
              <a:tr h="370840">
                <a:tc>
                  <a:txBody>
                    <a:bodyPr/>
                    <a:lstStyle/>
                    <a:p>
                      <a:r>
                        <a:rPr lang="en-US" dirty="0" smtClean="0"/>
                        <a:t>Time Warner</a:t>
                      </a:r>
                      <a:r>
                        <a:rPr lang="en-US" baseline="0" dirty="0" smtClean="0"/>
                        <a:t> – Deploying</a:t>
                      </a:r>
                      <a:endParaRPr lang="en-US" dirty="0"/>
                    </a:p>
                  </a:txBody>
                  <a:tcPr/>
                </a:tc>
                <a:tc>
                  <a:txBody>
                    <a:bodyPr/>
                    <a:lstStyle/>
                    <a:p>
                      <a:r>
                        <a:rPr lang="en-US" dirty="0" smtClean="0"/>
                        <a:t>Verizon</a:t>
                      </a:r>
                      <a:r>
                        <a:rPr lang="en-US" baseline="0" dirty="0" smtClean="0"/>
                        <a:t> – Deploying</a:t>
                      </a:r>
                      <a:endParaRPr lang="en-US" dirty="0"/>
                    </a:p>
                  </a:txBody>
                  <a:tcPr/>
                </a:tc>
              </a:tr>
              <a:tr h="370840">
                <a:tc>
                  <a:txBody>
                    <a:bodyPr/>
                    <a:lstStyle/>
                    <a:p>
                      <a:r>
                        <a:rPr lang="en-US" dirty="0" smtClean="0"/>
                        <a:t>Cox – Residential trials this year</a:t>
                      </a:r>
                      <a:endParaRPr lang="en-US" dirty="0"/>
                    </a:p>
                  </a:txBody>
                  <a:tcPr/>
                </a:tc>
                <a:tc>
                  <a:txBody>
                    <a:bodyPr/>
                    <a:lstStyle/>
                    <a:p>
                      <a:r>
                        <a:rPr lang="en-US" dirty="0" err="1" smtClean="0"/>
                        <a:t>CenturyLink</a:t>
                      </a:r>
                      <a:r>
                        <a:rPr lang="en-US" baseline="0" dirty="0" smtClean="0"/>
                        <a:t> (Qwest/</a:t>
                      </a:r>
                      <a:r>
                        <a:rPr lang="en-US" baseline="0" dirty="0" err="1" smtClean="0"/>
                        <a:t>Savvis</a:t>
                      </a:r>
                      <a:r>
                        <a:rPr lang="en-US" baseline="0" dirty="0" smtClean="0"/>
                        <a:t>) – Deploying</a:t>
                      </a:r>
                      <a:endParaRPr lang="en-US" dirty="0"/>
                    </a:p>
                  </a:txBody>
                  <a:tcPr/>
                </a:tc>
              </a:tr>
              <a:tr h="370840">
                <a:tc>
                  <a:txBody>
                    <a:bodyPr/>
                    <a:lstStyle/>
                    <a:p>
                      <a:r>
                        <a:rPr lang="en-US" dirty="0" smtClean="0"/>
                        <a:t>Charter – Deploying</a:t>
                      </a:r>
                      <a:endParaRPr lang="en-US" dirty="0"/>
                    </a:p>
                  </a:txBody>
                  <a:tcPr/>
                </a:tc>
                <a:tc>
                  <a:txBody>
                    <a:bodyPr/>
                    <a:lstStyle/>
                    <a:p>
                      <a:r>
                        <a:rPr lang="en-US" dirty="0" smtClean="0"/>
                        <a:t>Frontier - ? (Yes</a:t>
                      </a:r>
                      <a:r>
                        <a:rPr lang="en-US" baseline="0" dirty="0" smtClean="0"/>
                        <a:t> for Business)</a:t>
                      </a:r>
                      <a:endParaRPr lang="en-US" dirty="0"/>
                    </a:p>
                  </a:txBody>
                  <a:tcPr/>
                </a:tc>
              </a:tr>
              <a:tr h="370840">
                <a:tc>
                  <a:txBody>
                    <a:bodyPr/>
                    <a:lstStyle/>
                    <a:p>
                      <a:r>
                        <a:rPr lang="en-US" dirty="0" smtClean="0"/>
                        <a:t>Cablevision - Testing</a:t>
                      </a:r>
                      <a:endParaRPr lang="en-US" dirty="0"/>
                    </a:p>
                  </a:txBody>
                  <a:tcPr/>
                </a:tc>
                <a:tc>
                  <a:txBody>
                    <a:bodyPr/>
                    <a:lstStyle/>
                    <a:p>
                      <a:r>
                        <a:rPr lang="en-US" dirty="0" err="1" smtClean="0"/>
                        <a:t>Windstream</a:t>
                      </a:r>
                      <a:r>
                        <a:rPr lang="en-US" dirty="0" smtClean="0"/>
                        <a:t> -</a:t>
                      </a:r>
                      <a:r>
                        <a:rPr lang="en-US" baseline="0" dirty="0" smtClean="0"/>
                        <a:t> ? (Yes for Business)</a:t>
                      </a:r>
                      <a:endParaRPr lang="en-US" dirty="0"/>
                    </a:p>
                  </a:txBody>
                  <a:tcPr/>
                </a:tc>
              </a:tr>
            </a:tbl>
          </a:graphicData>
        </a:graphic>
      </p:graphicFrame>
      <p:pic>
        <p:nvPicPr>
          <p:cNvPr id="8" name="Picture 2" descr="http://t0.gstatic.com/images?q=tbn:ANd9GcQ61JqZ3ijZB4Jke9BYJu4sOs83pmMKNge6KsyE0V-DgGl3ENe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2207" y="513248"/>
            <a:ext cx="1233488" cy="9239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969471" y="4353563"/>
            <a:ext cx="5616223" cy="469648"/>
          </a:xfrm>
          <a:prstGeom prst="rect">
            <a:avLst/>
          </a:prstGeom>
        </p:spPr>
        <p:txBody>
          <a:bodyPr vert="horz" lIns="91440" tIns="45720" rIns="91440" bIns="45720" rtlCol="0">
            <a:normAutofit/>
          </a:bodyPr>
          <a:lstStyle>
            <a:lvl1pPr marL="237744" indent="-237744" algn="l" defTabSz="457200" rtl="0" eaLnBrk="1" latinLnBrk="0" hangingPunct="1">
              <a:spcBef>
                <a:spcPts val="672"/>
              </a:spcBef>
              <a:buClr>
                <a:schemeClr val="accent1"/>
              </a:buClr>
              <a:buSzPct val="90000"/>
              <a:buFont typeface="Arial"/>
              <a:buChar char="•"/>
              <a:defRPr sz="2000" b="0" kern="1200" cap="none" baseline="0">
                <a:solidFill>
                  <a:srgbClr val="404040"/>
                </a:solidFill>
                <a:latin typeface="Verdana"/>
                <a:ea typeface="+mn-ea"/>
                <a:cs typeface="Verdana"/>
              </a:defRPr>
            </a:lvl1pPr>
            <a:lvl2pPr marL="452438" indent="-223838" algn="l" defTabSz="457200" rtl="0" eaLnBrk="1" latinLnBrk="0" hangingPunct="1">
              <a:spcBef>
                <a:spcPts val="400"/>
              </a:spcBef>
              <a:buClr>
                <a:schemeClr val="accent1"/>
              </a:buClr>
              <a:buSzPct val="90000"/>
              <a:buFont typeface="Lucida Grande"/>
              <a:buChar char="»"/>
              <a:defRPr sz="2000" b="0" kern="1200">
                <a:solidFill>
                  <a:srgbClr val="404040"/>
                </a:solidFill>
                <a:latin typeface="Verdana"/>
                <a:ea typeface="+mn-ea"/>
                <a:cs typeface="Verdana"/>
              </a:defRPr>
            </a:lvl2pPr>
            <a:lvl3pPr marL="630936" indent="-173736" algn="l" defTabSz="457200" rtl="0" eaLnBrk="1" latinLnBrk="0" hangingPunct="1">
              <a:spcBef>
                <a:spcPts val="400"/>
              </a:spcBef>
              <a:buClr>
                <a:schemeClr val="accent1"/>
              </a:buClr>
              <a:buSzPct val="90000"/>
              <a:buFont typeface="Lucida Grande"/>
              <a:buChar char="-"/>
              <a:defRPr sz="1800" kern="1200">
                <a:solidFill>
                  <a:srgbClr val="404040"/>
                </a:solidFill>
                <a:latin typeface="Verdana"/>
                <a:ea typeface="+mn-ea"/>
                <a:cs typeface="Verdana"/>
              </a:defRPr>
            </a:lvl3pPr>
            <a:lvl4pPr marL="803275" indent="-219075" algn="l" defTabSz="1311275" rtl="0" eaLnBrk="1" latinLnBrk="0" hangingPunct="1">
              <a:spcBef>
                <a:spcPts val="400"/>
              </a:spcBef>
              <a:buClr>
                <a:schemeClr val="accent1"/>
              </a:buClr>
              <a:buSzPct val="90000"/>
              <a:buFont typeface="Courier New"/>
              <a:buChar char="o"/>
              <a:defRPr sz="1600" kern="1200">
                <a:solidFill>
                  <a:srgbClr val="404040"/>
                </a:solidFill>
                <a:latin typeface="Verdana"/>
                <a:ea typeface="+mn-ea"/>
                <a:cs typeface="Verdana"/>
              </a:defRPr>
            </a:lvl4pPr>
            <a:lvl5pPr marL="1033463" indent="-219075" algn="l" defTabSz="457200" rtl="0" eaLnBrk="1" latinLnBrk="0" hangingPunct="1">
              <a:spcBef>
                <a:spcPts val="400"/>
              </a:spcBef>
              <a:buClr>
                <a:schemeClr val="accent1"/>
              </a:buClr>
              <a:buSzPct val="90000"/>
              <a:buFont typeface="Wingdings" pitchFamily="2" charset="2"/>
              <a:buChar char="§"/>
              <a:tabLst/>
              <a:defRPr sz="1400" kern="1200">
                <a:solidFill>
                  <a:srgbClr val="404040"/>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Tier 1 ISPs – Fully Deployed</a:t>
            </a:r>
          </a:p>
          <a:p>
            <a:pPr marL="0" indent="0" fontAlgn="ctr">
              <a:buFont typeface="Arial"/>
              <a:buNone/>
            </a:pPr>
            <a:endParaRPr lang="en-US" sz="2400" dirty="0" smtClean="0"/>
          </a:p>
        </p:txBody>
      </p:sp>
      <p:pic>
        <p:nvPicPr>
          <p:cNvPr id="11" name="Picture 2" descr="http://t1.gstatic.com/images?q=tbn:ANd9GcQ_uaZO1Gcu5nwEfeOHflAFee_vWppOTlUWbhUxL2lOeFig6wP4L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1135" y="5010412"/>
            <a:ext cx="1589056" cy="12891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3516643003"/>
              </p:ext>
            </p:extLst>
          </p:nvPr>
        </p:nvGraphicFramePr>
        <p:xfrm>
          <a:off x="1861471" y="4893828"/>
          <a:ext cx="5372033" cy="1483360"/>
        </p:xfrm>
        <a:graphic>
          <a:graphicData uri="http://schemas.openxmlformats.org/drawingml/2006/table">
            <a:tbl>
              <a:tblPr bandRow="1">
                <a:tableStyleId>{5C22544A-7EE6-4342-B048-85BDC9FD1C3A}</a:tableStyleId>
              </a:tblPr>
              <a:tblGrid>
                <a:gridCol w="1695639"/>
                <a:gridCol w="3676394"/>
              </a:tblGrid>
              <a:tr h="370840">
                <a:tc>
                  <a:txBody>
                    <a:bodyPr/>
                    <a:lstStyle/>
                    <a:p>
                      <a:r>
                        <a:rPr lang="en-US" dirty="0" smtClean="0"/>
                        <a:t>AT&amp;T</a:t>
                      </a:r>
                      <a:endParaRPr lang="en-US" dirty="0"/>
                    </a:p>
                  </a:txBody>
                  <a:tcPr/>
                </a:tc>
                <a:tc>
                  <a:txBody>
                    <a:bodyPr/>
                    <a:lstStyle/>
                    <a:p>
                      <a:r>
                        <a:rPr lang="en-US" dirty="0" smtClean="0"/>
                        <a:t>Verizon Business (UUNET)</a:t>
                      </a:r>
                      <a:endParaRPr lang="en-US" dirty="0"/>
                    </a:p>
                  </a:txBody>
                  <a:tcPr/>
                </a:tc>
              </a:tr>
              <a:tr h="370840">
                <a:tc>
                  <a:txBody>
                    <a:bodyPr/>
                    <a:lstStyle/>
                    <a:p>
                      <a:r>
                        <a:rPr lang="en-US" dirty="0" smtClean="0"/>
                        <a:t>Level 3</a:t>
                      </a:r>
                      <a:endParaRPr lang="en-US" dirty="0"/>
                    </a:p>
                  </a:txBody>
                  <a:tcPr/>
                </a:tc>
                <a:tc>
                  <a:txBody>
                    <a:bodyPr/>
                    <a:lstStyle/>
                    <a:p>
                      <a:r>
                        <a:rPr lang="en-US" dirty="0" err="1" smtClean="0"/>
                        <a:t>CenturyLink</a:t>
                      </a:r>
                      <a:r>
                        <a:rPr lang="en-US" baseline="0" dirty="0" smtClean="0"/>
                        <a:t> (Qwest/</a:t>
                      </a:r>
                      <a:r>
                        <a:rPr lang="en-US" baseline="0" dirty="0" err="1" smtClean="0"/>
                        <a:t>Savvis</a:t>
                      </a:r>
                      <a:r>
                        <a:rPr lang="en-US" baseline="0" dirty="0" smtClean="0"/>
                        <a:t>)</a:t>
                      </a:r>
                      <a:endParaRPr lang="en-US" dirty="0"/>
                    </a:p>
                  </a:txBody>
                  <a:tcPr/>
                </a:tc>
              </a:tr>
              <a:tr h="370840">
                <a:tc>
                  <a:txBody>
                    <a:bodyPr/>
                    <a:lstStyle/>
                    <a:p>
                      <a:r>
                        <a:rPr lang="en-US" dirty="0" smtClean="0"/>
                        <a:t>Sprint</a:t>
                      </a:r>
                      <a:endParaRPr lang="en-US" dirty="0"/>
                    </a:p>
                  </a:txBody>
                  <a:tcPr/>
                </a:tc>
                <a:tc>
                  <a:txBody>
                    <a:bodyPr/>
                    <a:lstStyle/>
                    <a:p>
                      <a:r>
                        <a:rPr lang="en-US" dirty="0" smtClean="0"/>
                        <a:t>XO Communications</a:t>
                      </a:r>
                      <a:endParaRPr lang="en-US" dirty="0"/>
                    </a:p>
                  </a:txBody>
                  <a:tcPr/>
                </a:tc>
              </a:tr>
              <a:tr h="370840">
                <a:tc>
                  <a:txBody>
                    <a:bodyPr/>
                    <a:lstStyle/>
                    <a:p>
                      <a:r>
                        <a:rPr lang="en-US" dirty="0" smtClean="0"/>
                        <a:t>Top 20 ISPs</a:t>
                      </a:r>
                      <a:endParaRPr lang="en-US" dirty="0"/>
                    </a:p>
                  </a:txBody>
                  <a:tcPr/>
                </a:tc>
                <a:tc>
                  <a:txBody>
                    <a:bodyPr/>
                    <a:lstStyle/>
                    <a:p>
                      <a:r>
                        <a:rPr lang="en-US" dirty="0" err="1" smtClean="0"/>
                        <a:t>Inteliquent</a:t>
                      </a:r>
                      <a:r>
                        <a:rPr lang="en-US" dirty="0" smtClean="0"/>
                        <a:t> (Tenet)</a:t>
                      </a:r>
                      <a:endParaRPr lang="en-US" dirty="0"/>
                    </a:p>
                  </a:txBody>
                  <a:tcPr/>
                </a:tc>
              </a:tr>
            </a:tbl>
          </a:graphicData>
        </a:graphic>
      </p:graphicFrame>
    </p:spTree>
    <p:extLst>
      <p:ext uri="{BB962C8B-B14F-4D97-AF65-F5344CB8AC3E}">
        <p14:creationId xmlns:p14="http://schemas.microsoft.com/office/powerpoint/2010/main" val="536343832"/>
      </p:ext>
    </p:extLst>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Providers with IPv6</a:t>
            </a:r>
            <a:endParaRPr lang="en-US"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pPr fontAlgn="ctr"/>
            <a:r>
              <a:rPr lang="en-US" sz="2400" dirty="0" smtClean="0"/>
              <a:t>Akamai – Delivers 15-30% of all web traffic</a:t>
            </a:r>
            <a:endParaRPr lang="en-US" sz="2400" dirty="0"/>
          </a:p>
          <a:p>
            <a:pPr fontAlgn="ctr"/>
            <a:r>
              <a:rPr lang="en-US" sz="2400" dirty="0" smtClean="0"/>
              <a:t>Of Top 10 US Sites, 5 have IPv6 enabled:</a:t>
            </a:r>
          </a:p>
          <a:p>
            <a:pPr marL="457200" lvl="1" indent="0" fontAlgn="ctr">
              <a:buNone/>
            </a:pPr>
            <a:r>
              <a:rPr lang="en-US" sz="2400" dirty="0" smtClean="0"/>
              <a:t>1) Google					2) Facebook</a:t>
            </a:r>
          </a:p>
          <a:p>
            <a:pPr marL="457200" lvl="1" indent="0" fontAlgn="ctr">
              <a:buNone/>
            </a:pPr>
            <a:r>
              <a:rPr lang="en-US" sz="2400" dirty="0" smtClean="0"/>
              <a:t>3) YouTube					4) Yahoo</a:t>
            </a:r>
          </a:p>
          <a:p>
            <a:pPr marL="457200" lvl="1" indent="0" fontAlgn="ctr">
              <a:buNone/>
            </a:pPr>
            <a:r>
              <a:rPr lang="en-US" sz="2400" dirty="0" smtClean="0"/>
              <a:t>6) Wikipedia</a:t>
            </a:r>
          </a:p>
          <a:p>
            <a:pPr marL="400050" indent="-342900" fontAlgn="ctr"/>
            <a:r>
              <a:rPr lang="en-US" sz="2400" dirty="0" smtClean="0"/>
              <a:t>Netflix – Up to 32.7% of Internet bandwidth</a:t>
            </a:r>
          </a:p>
          <a:p>
            <a:pPr marL="400050" indent="-342900" fontAlgn="ctr"/>
            <a:r>
              <a:rPr lang="en-US" sz="2400" dirty="0" smtClean="0"/>
              <a:t>22% of top </a:t>
            </a:r>
            <a:r>
              <a:rPr lang="en-US" sz="2400" dirty="0" err="1" smtClean="0"/>
              <a:t>Alexa</a:t>
            </a:r>
            <a:r>
              <a:rPr lang="en-US" sz="2400" dirty="0" smtClean="0"/>
              <a:t> 500 sites including</a:t>
            </a:r>
          </a:p>
          <a:p>
            <a:pPr marL="57150" indent="0" fontAlgn="ctr">
              <a:buNone/>
            </a:pPr>
            <a:r>
              <a:rPr lang="en-US" sz="2400" dirty="0"/>
              <a:t> </a:t>
            </a:r>
            <a:r>
              <a:rPr lang="en-US" sz="2400" dirty="0" smtClean="0"/>
              <a:t>  Bing, AOL</a:t>
            </a:r>
            <a:r>
              <a:rPr lang="en-US" sz="2400" dirty="0"/>
              <a:t>, </a:t>
            </a:r>
            <a:r>
              <a:rPr lang="en-US" sz="2400" dirty="0" smtClean="0"/>
              <a:t>XBOX</a:t>
            </a:r>
            <a:r>
              <a:rPr lang="en-US" sz="2400" dirty="0"/>
              <a:t>, </a:t>
            </a:r>
            <a:r>
              <a:rPr lang="en-US" sz="2400" dirty="0" smtClean="0"/>
              <a:t>WebEx,</a:t>
            </a:r>
          </a:p>
          <a:p>
            <a:pPr marL="57150" indent="0" fontAlgn="ctr">
              <a:buNone/>
            </a:pPr>
            <a:r>
              <a:rPr lang="en-US" sz="2400" dirty="0"/>
              <a:t> </a:t>
            </a:r>
            <a:r>
              <a:rPr lang="en-US" sz="2400" dirty="0" smtClean="0"/>
              <a:t>  US News, USDA, NYU, …</a:t>
            </a:r>
            <a:endParaRPr lang="en-US" sz="24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747" y="2541086"/>
            <a:ext cx="1646492" cy="113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244" y="977201"/>
            <a:ext cx="113347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9454" y="4921282"/>
            <a:ext cx="1647825"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700088"/>
      </p:ext>
    </p:extLst>
  </p:cSld>
  <p:clrMapOvr>
    <a:masterClrMapping/>
  </p:clrMapOvr>
  <p:transition>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Consumer IPv6 State</a:t>
            </a:r>
            <a:endParaRPr lang="en-US" dirty="0"/>
          </a:p>
        </p:txBody>
      </p:sp>
      <p:sp>
        <p:nvSpPr>
          <p:cNvPr id="3" name="Content Placeholder 2"/>
          <p:cNvSpPr>
            <a:spLocks noGrp="1"/>
          </p:cNvSpPr>
          <p:nvPr>
            <p:ph idx="4294967295"/>
          </p:nvPr>
        </p:nvSpPr>
        <p:spPr>
          <a:xfrm>
            <a:off x="340823" y="1155560"/>
            <a:ext cx="8437418" cy="4970604"/>
          </a:xfrm>
          <a:prstGeom prst="rect">
            <a:avLst/>
          </a:prstGeom>
        </p:spPr>
        <p:txBody>
          <a:bodyPr/>
          <a:lstStyle/>
          <a:p>
            <a:r>
              <a:rPr lang="en-US" sz="2400" dirty="0" smtClean="0"/>
              <a:t>All current Operating Systems                         have IPv6 on by default</a:t>
            </a:r>
          </a:p>
          <a:p>
            <a:r>
              <a:rPr lang="en-US" sz="2400" dirty="0" smtClean="0"/>
              <a:t>ISP Customer Premise Equipment now         supports IPv6 and is on by default</a:t>
            </a:r>
          </a:p>
          <a:p>
            <a:r>
              <a:rPr lang="en-US" sz="2400" dirty="0" smtClean="0"/>
              <a:t>Where AT&amp;T and Comcast enable IPv6                 up to 40% of user traffic switches to IPv6</a:t>
            </a:r>
          </a:p>
          <a:p>
            <a:r>
              <a:rPr lang="en-US" sz="2400" dirty="0" smtClean="0"/>
              <a:t>All LTE/4G devices will use IPv6 with				 mobile devices outnumbering PCs this year</a:t>
            </a:r>
            <a:endParaRPr lang="en-US" sz="2400"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590" y="537429"/>
            <a:ext cx="1140143" cy="135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6992" y="4873840"/>
            <a:ext cx="1194435" cy="147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http://t3.gstatic.com/images?q=tbn:ANd9GcTWVFamGKKyQlUaeHFALjT1y8xiPghfj3S-Zgdwb6lETJSIz15vj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9816" y="3313169"/>
            <a:ext cx="1128713"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9504" y="2136398"/>
            <a:ext cx="647700" cy="107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9408" y="4861488"/>
            <a:ext cx="828675" cy="152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7661" y="4705895"/>
            <a:ext cx="22098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659" y="4715943"/>
            <a:ext cx="26574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5899" y="552365"/>
            <a:ext cx="1072901" cy="131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05508"/>
      </p:ext>
    </p:extLst>
  </p:cSld>
  <p:clrMapOvr>
    <a:masterClrMapping/>
  </p:clrMapOvr>
  <p:transition>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Watching IPv6 Internet Growth</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72" y="966409"/>
            <a:ext cx="3423285" cy="253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11057" y="1137304"/>
            <a:ext cx="3502331" cy="400110"/>
          </a:xfrm>
          <a:prstGeom prst="rect">
            <a:avLst/>
          </a:prstGeom>
          <a:noFill/>
        </p:spPr>
        <p:txBody>
          <a:bodyPr wrap="square" rtlCol="0">
            <a:spAutoFit/>
          </a:bodyPr>
          <a:lstStyle/>
          <a:p>
            <a:r>
              <a:rPr lang="en-US" sz="2000" dirty="0" smtClean="0"/>
              <a:t>Growth of IPv6 Networks</a:t>
            </a:r>
            <a:endParaRPr lang="en-US" sz="2000" dirty="0"/>
          </a:p>
        </p:txBody>
      </p:sp>
      <p:sp>
        <p:nvSpPr>
          <p:cNvPr id="9" name="TextBox 8"/>
          <p:cNvSpPr txBox="1"/>
          <p:nvPr/>
        </p:nvSpPr>
        <p:spPr>
          <a:xfrm>
            <a:off x="4046784" y="5771166"/>
            <a:ext cx="3833677" cy="707886"/>
          </a:xfrm>
          <a:prstGeom prst="rect">
            <a:avLst/>
          </a:prstGeom>
          <a:noFill/>
        </p:spPr>
        <p:txBody>
          <a:bodyPr wrap="square" rtlCol="0">
            <a:spAutoFit/>
          </a:bodyPr>
          <a:lstStyle/>
          <a:p>
            <a:r>
              <a:rPr lang="en-US" sz="2000" dirty="0" smtClean="0"/>
              <a:t>% US Administrative Network Domains with IPv6</a:t>
            </a:r>
            <a:endParaRPr lang="en-US" sz="2000" dirty="0"/>
          </a:p>
        </p:txBody>
      </p:sp>
      <p:sp>
        <p:nvSpPr>
          <p:cNvPr id="11" name="TextBox 10"/>
          <p:cNvSpPr txBox="1"/>
          <p:nvPr/>
        </p:nvSpPr>
        <p:spPr>
          <a:xfrm>
            <a:off x="4372497" y="1954717"/>
            <a:ext cx="4430684" cy="1015663"/>
          </a:xfrm>
          <a:prstGeom prst="rect">
            <a:avLst/>
          </a:prstGeom>
          <a:noFill/>
        </p:spPr>
        <p:txBody>
          <a:bodyPr wrap="square" rtlCol="0">
            <a:spAutoFit/>
          </a:bodyPr>
          <a:lstStyle/>
          <a:p>
            <a:r>
              <a:rPr lang="en-US" sz="2000" dirty="0" smtClean="0"/>
              <a:t>Ramp up of IPv6 traffic </a:t>
            </a:r>
            <a:r>
              <a:rPr lang="en-US" sz="2000" dirty="0"/>
              <a:t>g</a:t>
            </a:r>
            <a:r>
              <a:rPr lang="en-US" sz="2000" dirty="0" smtClean="0"/>
              <a:t>lobally at Google (150% increase/year)</a:t>
            </a:r>
          </a:p>
          <a:p>
            <a:r>
              <a:rPr lang="en-US" sz="2000" dirty="0" smtClean="0"/>
              <a:t>Exponential growth since 2010</a:t>
            </a:r>
            <a:endParaRPr lang="en-US" sz="20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321" y="3640279"/>
            <a:ext cx="3483168" cy="2852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8401" y="3027079"/>
            <a:ext cx="3756501" cy="232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026093"/>
      </p:ext>
    </p:extLst>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IPv6 Adoption</a:t>
            </a:r>
            <a:endParaRPr lang="en-US" dirty="0"/>
          </a:p>
        </p:txBody>
      </p:sp>
      <p:sp>
        <p:nvSpPr>
          <p:cNvPr id="5" name="TextBox 4"/>
          <p:cNvSpPr txBox="1"/>
          <p:nvPr/>
        </p:nvSpPr>
        <p:spPr>
          <a:xfrm rot="5400000">
            <a:off x="6119975" y="3408286"/>
            <a:ext cx="4314827" cy="323165"/>
          </a:xfrm>
          <a:prstGeom prst="rect">
            <a:avLst/>
          </a:prstGeom>
          <a:solidFill>
            <a:schemeClr val="bg1"/>
          </a:solidFill>
        </p:spPr>
        <p:txBody>
          <a:bodyPr wrap="square" rtlCol="0">
            <a:spAutoFit/>
          </a:bodyPr>
          <a:lstStyle/>
          <a:p>
            <a:r>
              <a:rPr lang="en-US" sz="1500" dirty="0" smtClean="0"/>
              <a:t>Percentage of Internet Traffic which is IPv6</a:t>
            </a:r>
            <a:endParaRPr lang="en-US" sz="1500" dirty="0"/>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023" y="1114368"/>
            <a:ext cx="696277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761388" y="6052679"/>
            <a:ext cx="2895806" cy="323165"/>
          </a:xfrm>
          <a:prstGeom prst="rect">
            <a:avLst/>
          </a:prstGeom>
          <a:solidFill>
            <a:schemeClr val="bg1"/>
          </a:solidFill>
        </p:spPr>
        <p:txBody>
          <a:bodyPr wrap="square" rtlCol="0">
            <a:spAutoFit/>
          </a:bodyPr>
          <a:lstStyle/>
          <a:p>
            <a:r>
              <a:rPr lang="en-US" sz="1500" dirty="0" smtClean="0"/>
              <a:t>US IPv6 Adoption Lifecycle</a:t>
            </a:r>
            <a:endParaRPr lang="en-US" sz="1500" dirty="0"/>
          </a:p>
        </p:txBody>
      </p:sp>
    </p:spTree>
    <p:extLst>
      <p:ext uri="{BB962C8B-B14F-4D97-AF65-F5344CB8AC3E}">
        <p14:creationId xmlns:p14="http://schemas.microsoft.com/office/powerpoint/2010/main" val="1058910977"/>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US </a:t>
            </a:r>
            <a:r>
              <a:rPr lang="en-US" dirty="0" smtClean="0"/>
              <a:t>IPv6 capable users:  2.18%</a:t>
            </a:r>
            <a:endParaRPr lang="en-US" dirty="0"/>
          </a:p>
          <a:p>
            <a:r>
              <a:rPr lang="en-US" dirty="0"/>
              <a:t>Over 57% of US transit AS support IPv6</a:t>
            </a:r>
          </a:p>
          <a:p>
            <a:r>
              <a:rPr lang="en-US" dirty="0"/>
              <a:t>Over </a:t>
            </a:r>
            <a:r>
              <a:rPr lang="en-US" dirty="0" smtClean="0"/>
              <a:t>29% </a:t>
            </a:r>
            <a:r>
              <a:rPr lang="en-US" dirty="0"/>
              <a:t>of US viewed Internet content is available via IPv6</a:t>
            </a:r>
          </a:p>
          <a:p>
            <a:r>
              <a:rPr lang="en-US" dirty="0"/>
              <a:t>US will hit critical mass for IPv6 (10%) in 2014</a:t>
            </a:r>
          </a:p>
          <a:p>
            <a:r>
              <a:rPr lang="en-US" dirty="0"/>
              <a:t>At current growth rate, 50% of global traffic will be IPv6 by </a:t>
            </a:r>
            <a:r>
              <a:rPr lang="en-US" dirty="0" smtClean="0"/>
              <a:t>2017</a:t>
            </a:r>
            <a:endParaRPr lang="en-US" dirty="0"/>
          </a:p>
          <a:p>
            <a:r>
              <a:rPr lang="en-US" dirty="0" smtClean="0"/>
              <a:t>Gartner</a:t>
            </a:r>
          </a:p>
          <a:p>
            <a:pPr lvl="1"/>
            <a:r>
              <a:rPr lang="en-US" dirty="0" smtClean="0"/>
              <a:t>Between now (2012) and 2015 organizations 				should be connected to IPv6 Internet</a:t>
            </a:r>
          </a:p>
          <a:p>
            <a:pPr lvl="1"/>
            <a:r>
              <a:rPr lang="en-US" dirty="0" smtClean="0"/>
              <a:t>By 2015 17% of Internet will use IPv6</a:t>
            </a:r>
          </a:p>
          <a:p>
            <a:pPr lvl="1"/>
            <a:r>
              <a:rPr lang="en-US" dirty="0" smtClean="0"/>
              <a:t>By 2015 28% of new Internet users will be running IPv6</a:t>
            </a:r>
          </a:p>
          <a:p>
            <a:pPr lvl="1"/>
            <a:r>
              <a:rPr lang="en-US" dirty="0" smtClean="0"/>
              <a:t>(Above stats are global, will be much higher in US)</a:t>
            </a:r>
          </a:p>
          <a:p>
            <a:r>
              <a:rPr lang="en-US" dirty="0" smtClean="0"/>
              <a:t>Typical timeline for Enterprise IPv6 Deployment:  3 – 5 years</a:t>
            </a:r>
          </a:p>
          <a:p>
            <a:r>
              <a:rPr lang="en-US" dirty="0" smtClean="0"/>
              <a:t>IPv6 is real – don’t get left behind</a:t>
            </a:r>
          </a:p>
          <a:p>
            <a:endParaRPr lang="en-US" dirty="0"/>
          </a:p>
          <a:p>
            <a:endParaRPr lang="en-US" dirty="0"/>
          </a:p>
        </p:txBody>
      </p:sp>
      <p:sp>
        <p:nvSpPr>
          <p:cNvPr id="3" name="Title 2"/>
          <p:cNvSpPr>
            <a:spLocks noGrp="1"/>
          </p:cNvSpPr>
          <p:nvPr>
            <p:ph type="title"/>
          </p:nvPr>
        </p:nvSpPr>
        <p:spPr/>
        <p:txBody>
          <a:bodyPr/>
          <a:lstStyle/>
          <a:p>
            <a:r>
              <a:rPr lang="en-US" dirty="0" smtClean="0"/>
              <a:t>American IPv6 growth</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427" y="338391"/>
            <a:ext cx="1969501" cy="140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176" y="3215469"/>
            <a:ext cx="1995205" cy="133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4481633"/>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r>
              <a:rPr lang="en-US" sz="2400" dirty="0"/>
              <a:t>Why IPv6</a:t>
            </a:r>
          </a:p>
          <a:p>
            <a:r>
              <a:rPr lang="en-US" sz="2400" dirty="0"/>
              <a:t>IPv6 Current Landscape</a:t>
            </a:r>
          </a:p>
          <a:p>
            <a:r>
              <a:rPr lang="en-US" sz="2400" b="1" i="1" dirty="0"/>
              <a:t>IPv6 Technical Overview</a:t>
            </a:r>
          </a:p>
          <a:p>
            <a:r>
              <a:rPr lang="en-US" sz="2400" dirty="0"/>
              <a:t>IPv6 </a:t>
            </a:r>
            <a:r>
              <a:rPr lang="en-US" sz="2400" dirty="0" smtClean="0"/>
              <a:t>Pilot Plan</a:t>
            </a:r>
            <a:endParaRPr lang="en-US" sz="2400" dirty="0"/>
          </a:p>
        </p:txBody>
      </p:sp>
      <p:pic>
        <p:nvPicPr>
          <p:cNvPr id="13314" name="Picture 2" descr="http://t1.gstatic.com/images?q=tbn:ANd9GcTMWVHlmT19BviiG_C9ts_QUiK39JgZGAgXnYYkMqNjgS1LBSj-b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853" y="4256500"/>
            <a:ext cx="22860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750109"/>
      </p:ext>
    </p:extLst>
  </p:cSld>
  <p:clrMapOvr>
    <a:masterClrMapping/>
  </p:clrMapOvr>
  <p:transition>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ipv4 and ipv6 header comparison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97" y="1308722"/>
            <a:ext cx="8561196" cy="4737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542687"/>
      </p:ext>
    </p:extLst>
  </p:cSld>
  <p:clrMapOvr>
    <a:masterClrMapping/>
  </p:clrMapOvr>
  <p:transition>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ipv6 extension headers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570" y="1326387"/>
            <a:ext cx="8228882" cy="435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525905"/>
      </p:ext>
    </p:extLst>
  </p:cSld>
  <p:clrMapOvr>
    <a:masterClrMapping/>
  </p:clrMapOvr>
  <p:transition>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Objectives</a:t>
            </a:r>
            <a:endParaRPr lang="en-US" dirty="0"/>
          </a:p>
        </p:txBody>
      </p:sp>
      <p:sp>
        <p:nvSpPr>
          <p:cNvPr id="3" name="Content Placeholder 2"/>
          <p:cNvSpPr>
            <a:spLocks noGrp="1"/>
          </p:cNvSpPr>
          <p:nvPr>
            <p:ph idx="4294967295"/>
          </p:nvPr>
        </p:nvSpPr>
        <p:spPr>
          <a:xfrm>
            <a:off x="314325" y="1366576"/>
            <a:ext cx="8534400" cy="4759587"/>
          </a:xfrm>
          <a:prstGeom prst="rect">
            <a:avLst/>
          </a:prstGeom>
        </p:spPr>
        <p:txBody>
          <a:bodyPr/>
          <a:lstStyle/>
          <a:p>
            <a:r>
              <a:rPr lang="en-US" sz="2400" dirty="0" smtClean="0"/>
              <a:t>Why IPv6</a:t>
            </a:r>
          </a:p>
          <a:p>
            <a:r>
              <a:rPr lang="en-US" sz="2400" dirty="0" smtClean="0"/>
              <a:t>IPv6 Current Landscape</a:t>
            </a:r>
          </a:p>
          <a:p>
            <a:r>
              <a:rPr lang="en-US" sz="2400" dirty="0" smtClean="0"/>
              <a:t>IPv6 Technical Overview</a:t>
            </a:r>
          </a:p>
          <a:p>
            <a:r>
              <a:rPr lang="en-US" sz="2400" dirty="0" smtClean="0"/>
              <a:t>IPv6 Pilot Plan</a:t>
            </a:r>
          </a:p>
          <a:p>
            <a:pPr marL="0" indent="0">
              <a:buNone/>
            </a:pPr>
            <a:endParaRPr lang="en-US" sz="2400" dirty="0"/>
          </a:p>
          <a:p>
            <a:pPr marL="0" indent="0">
              <a:buNone/>
            </a:pPr>
            <a:r>
              <a:rPr lang="en-US" sz="2400" dirty="0" smtClean="0"/>
              <a:t>Q&amp;A throughout, I may postpone questions until the end depending on time</a:t>
            </a:r>
            <a:endParaRPr lang="en-US" sz="24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5657" y="5159565"/>
            <a:ext cx="1034415" cy="1251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485481"/>
      </p:ext>
    </p:extLst>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Extension headers and their order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91016461"/>
              </p:ext>
            </p:extLst>
          </p:nvPr>
        </p:nvGraphicFramePr>
        <p:xfrm>
          <a:off x="1524000" y="1246280"/>
          <a:ext cx="6096000" cy="47193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Type</a:t>
                      </a:r>
                      <a:endParaRPr lang="en-US" dirty="0"/>
                    </a:p>
                  </a:txBody>
                  <a:tcPr/>
                </a:tc>
                <a:tc>
                  <a:txBody>
                    <a:bodyPr/>
                    <a:lstStyle/>
                    <a:p>
                      <a:r>
                        <a:rPr lang="en-US" dirty="0" smtClean="0"/>
                        <a:t>Number</a:t>
                      </a:r>
                      <a:endParaRPr lang="en-US" dirty="0"/>
                    </a:p>
                  </a:txBody>
                  <a:tcPr/>
                </a:tc>
              </a:tr>
              <a:tr h="370840">
                <a:tc>
                  <a:txBody>
                    <a:bodyPr/>
                    <a:lstStyle/>
                    <a:p>
                      <a:r>
                        <a:rPr lang="en-US" dirty="0" smtClean="0"/>
                        <a:t>Hop-by-Hop</a:t>
                      </a:r>
                      <a:endParaRPr lang="en-US" dirty="0"/>
                    </a:p>
                  </a:txBody>
                  <a:tcPr/>
                </a:tc>
                <a:tc>
                  <a:txBody>
                    <a:bodyPr/>
                    <a:lstStyle/>
                    <a:p>
                      <a:r>
                        <a:rPr lang="en-US" dirty="0" smtClean="0"/>
                        <a:t>0</a:t>
                      </a:r>
                      <a:endParaRPr lang="en-US" dirty="0"/>
                    </a:p>
                  </a:txBody>
                  <a:tcPr/>
                </a:tc>
              </a:tr>
              <a:tr h="370840">
                <a:tc>
                  <a:txBody>
                    <a:bodyPr/>
                    <a:lstStyle/>
                    <a:p>
                      <a:r>
                        <a:rPr lang="en-US" dirty="0" smtClean="0"/>
                        <a:t>Destination Options</a:t>
                      </a:r>
                      <a:r>
                        <a:rPr lang="en-US" baseline="0" dirty="0" smtClean="0"/>
                        <a:t> (w/ routing header)</a:t>
                      </a:r>
                      <a:endParaRPr lang="en-US" dirty="0"/>
                    </a:p>
                  </a:txBody>
                  <a:tcPr/>
                </a:tc>
                <a:tc>
                  <a:txBody>
                    <a:bodyPr/>
                    <a:lstStyle/>
                    <a:p>
                      <a:r>
                        <a:rPr lang="en-US" dirty="0" smtClean="0"/>
                        <a:t>60</a:t>
                      </a:r>
                      <a:endParaRPr lang="en-US" dirty="0"/>
                    </a:p>
                  </a:txBody>
                  <a:tcPr/>
                </a:tc>
              </a:tr>
              <a:tr h="370840">
                <a:tc>
                  <a:txBody>
                    <a:bodyPr/>
                    <a:lstStyle/>
                    <a:p>
                      <a:r>
                        <a:rPr lang="en-US" dirty="0" smtClean="0"/>
                        <a:t>Routing</a:t>
                      </a:r>
                      <a:endParaRPr lang="en-US" dirty="0"/>
                    </a:p>
                  </a:txBody>
                  <a:tcPr/>
                </a:tc>
                <a:tc>
                  <a:txBody>
                    <a:bodyPr/>
                    <a:lstStyle/>
                    <a:p>
                      <a:r>
                        <a:rPr lang="en-US" dirty="0" smtClean="0"/>
                        <a:t>43</a:t>
                      </a:r>
                      <a:endParaRPr lang="en-US" dirty="0"/>
                    </a:p>
                  </a:txBody>
                  <a:tcPr/>
                </a:tc>
              </a:tr>
              <a:tr h="370840">
                <a:tc>
                  <a:txBody>
                    <a:bodyPr/>
                    <a:lstStyle/>
                    <a:p>
                      <a:r>
                        <a:rPr lang="en-US" dirty="0" smtClean="0"/>
                        <a:t>Fragment</a:t>
                      </a:r>
                      <a:endParaRPr lang="en-US" dirty="0"/>
                    </a:p>
                  </a:txBody>
                  <a:tcPr/>
                </a:tc>
                <a:tc>
                  <a:txBody>
                    <a:bodyPr/>
                    <a:lstStyle/>
                    <a:p>
                      <a:r>
                        <a:rPr lang="en-US" dirty="0" smtClean="0"/>
                        <a:t>44</a:t>
                      </a:r>
                      <a:endParaRPr lang="en-US" dirty="0"/>
                    </a:p>
                  </a:txBody>
                  <a:tcPr/>
                </a:tc>
              </a:tr>
              <a:tr h="370840">
                <a:tc>
                  <a:txBody>
                    <a:bodyPr/>
                    <a:lstStyle/>
                    <a:p>
                      <a:r>
                        <a:rPr lang="en-US" dirty="0" smtClean="0"/>
                        <a:t>Authentication (IPsec)</a:t>
                      </a:r>
                      <a:endParaRPr lang="en-US" dirty="0"/>
                    </a:p>
                  </a:txBody>
                  <a:tcPr/>
                </a:tc>
                <a:tc>
                  <a:txBody>
                    <a:bodyPr/>
                    <a:lstStyle/>
                    <a:p>
                      <a:r>
                        <a:rPr lang="en-US" dirty="0" smtClean="0"/>
                        <a:t>51</a:t>
                      </a:r>
                      <a:endParaRPr lang="en-US" dirty="0"/>
                    </a:p>
                  </a:txBody>
                  <a:tcPr/>
                </a:tc>
              </a:tr>
              <a:tr h="370840">
                <a:tc>
                  <a:txBody>
                    <a:bodyPr/>
                    <a:lstStyle/>
                    <a:p>
                      <a:r>
                        <a:rPr lang="en-US" dirty="0" smtClean="0"/>
                        <a:t>ESP (IPsec)</a:t>
                      </a:r>
                      <a:endParaRPr lang="en-US" dirty="0"/>
                    </a:p>
                  </a:txBody>
                  <a:tcPr/>
                </a:tc>
                <a:tc>
                  <a:txBody>
                    <a:bodyPr/>
                    <a:lstStyle/>
                    <a:p>
                      <a:r>
                        <a:rPr lang="en-US" dirty="0" smtClean="0"/>
                        <a:t>50</a:t>
                      </a:r>
                      <a:endParaRPr lang="en-US" dirty="0"/>
                    </a:p>
                  </a:txBody>
                  <a:tcPr/>
                </a:tc>
              </a:tr>
              <a:tr h="370840">
                <a:tc>
                  <a:txBody>
                    <a:bodyPr/>
                    <a:lstStyle/>
                    <a:p>
                      <a:r>
                        <a:rPr lang="en-US" dirty="0" smtClean="0"/>
                        <a:t>Mobility</a:t>
                      </a:r>
                      <a:endParaRPr lang="en-US" dirty="0"/>
                    </a:p>
                  </a:txBody>
                  <a:tcPr/>
                </a:tc>
                <a:tc>
                  <a:txBody>
                    <a:bodyPr/>
                    <a:lstStyle/>
                    <a:p>
                      <a:r>
                        <a:rPr lang="en-US" dirty="0" smtClean="0"/>
                        <a:t>135</a:t>
                      </a:r>
                      <a:endParaRPr lang="en-US" dirty="0"/>
                    </a:p>
                  </a:txBody>
                  <a:tcPr/>
                </a:tc>
              </a:tr>
              <a:tr h="370840">
                <a:tc>
                  <a:txBody>
                    <a:bodyPr/>
                    <a:lstStyle/>
                    <a:p>
                      <a:r>
                        <a:rPr lang="en-US" dirty="0" smtClean="0"/>
                        <a:t>Destination Options</a:t>
                      </a:r>
                      <a:endParaRPr lang="en-US" dirty="0"/>
                    </a:p>
                  </a:txBody>
                  <a:tcPr/>
                </a:tc>
                <a:tc>
                  <a:txBody>
                    <a:bodyPr/>
                    <a:lstStyle/>
                    <a:p>
                      <a:r>
                        <a:rPr lang="en-US" dirty="0" smtClean="0"/>
                        <a:t>60</a:t>
                      </a:r>
                      <a:endParaRPr lang="en-US" dirty="0"/>
                    </a:p>
                  </a:txBody>
                  <a:tcPr/>
                </a:tc>
              </a:tr>
              <a:tr h="370840">
                <a:tc>
                  <a:txBody>
                    <a:bodyPr/>
                    <a:lstStyle/>
                    <a:p>
                      <a:r>
                        <a:rPr lang="en-US" dirty="0" smtClean="0"/>
                        <a:t>ICMPv6</a:t>
                      </a:r>
                      <a:endParaRPr lang="en-US" dirty="0"/>
                    </a:p>
                  </a:txBody>
                  <a:tcPr/>
                </a:tc>
                <a:tc>
                  <a:txBody>
                    <a:bodyPr/>
                    <a:lstStyle/>
                    <a:p>
                      <a:r>
                        <a:rPr lang="en-US" dirty="0" smtClean="0"/>
                        <a:t>58</a:t>
                      </a:r>
                      <a:endParaRPr lang="en-US" dirty="0"/>
                    </a:p>
                  </a:txBody>
                  <a:tcPr/>
                </a:tc>
              </a:tr>
              <a:tr h="370840">
                <a:tc>
                  <a:txBody>
                    <a:bodyPr/>
                    <a:lstStyle/>
                    <a:p>
                      <a:r>
                        <a:rPr lang="en-US" dirty="0" smtClean="0"/>
                        <a:t>No Next Header</a:t>
                      </a:r>
                      <a:endParaRPr lang="en-US" dirty="0"/>
                    </a:p>
                  </a:txBody>
                  <a:tcPr/>
                </a:tc>
                <a:tc>
                  <a:txBody>
                    <a:bodyPr/>
                    <a:lstStyle/>
                    <a:p>
                      <a:r>
                        <a:rPr lang="en-US" dirty="0" smtClean="0"/>
                        <a:t>59</a:t>
                      </a:r>
                      <a:endParaRPr lang="en-US" dirty="0"/>
                    </a:p>
                  </a:txBody>
                  <a:tcPr/>
                </a:tc>
              </a:tr>
              <a:tr h="370840">
                <a:tc>
                  <a:txBody>
                    <a:bodyPr/>
                    <a:lstStyle/>
                    <a:p>
                      <a:r>
                        <a:rPr lang="en-US" dirty="0" smtClean="0"/>
                        <a:t>(Upper</a:t>
                      </a:r>
                      <a:r>
                        <a:rPr lang="en-US" baseline="0" dirty="0" smtClean="0"/>
                        <a:t> Layer)</a:t>
                      </a:r>
                      <a:endParaRPr lang="en-US" dirty="0"/>
                    </a:p>
                  </a:txBody>
                  <a:tcPr/>
                </a:tc>
                <a:tc>
                  <a:txBody>
                    <a:bodyPr/>
                    <a:lstStyle/>
                    <a:p>
                      <a:r>
                        <a:rPr lang="en-US" dirty="0" smtClean="0"/>
                        <a:t>e.g. TCP=6, UDP=17</a:t>
                      </a:r>
                      <a:endParaRPr lang="en-US" dirty="0"/>
                    </a:p>
                  </a:txBody>
                  <a:tcPr/>
                </a:tc>
              </a:tr>
            </a:tbl>
          </a:graphicData>
        </a:graphic>
      </p:graphicFrame>
    </p:spTree>
    <p:extLst>
      <p:ext uri="{BB962C8B-B14F-4D97-AF65-F5344CB8AC3E}">
        <p14:creationId xmlns:p14="http://schemas.microsoft.com/office/powerpoint/2010/main" val="4027829158"/>
      </p:ext>
    </p:extLst>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strike="sngStrike" dirty="0" smtClean="0">
                <a:solidFill>
                  <a:srgbClr val="FF0000"/>
                </a:solidFill>
              </a:rPr>
              <a:t>Broadcasts</a:t>
            </a:r>
            <a:r>
              <a:rPr lang="en-US" dirty="0" smtClean="0">
                <a:solidFill>
                  <a:srgbClr val="FF0000"/>
                </a:solidFill>
              </a:rPr>
              <a:t> </a:t>
            </a:r>
          </a:p>
          <a:p>
            <a:r>
              <a:rPr lang="en-US" dirty="0" smtClean="0"/>
              <a:t>Fragmentation only done by end nodes, not by routers</a:t>
            </a:r>
          </a:p>
          <a:p>
            <a:r>
              <a:rPr lang="en-US" dirty="0" smtClean="0"/>
              <a:t>ARP replaced by NDP, a subset of ICMPv6</a:t>
            </a:r>
          </a:p>
          <a:p>
            <a:r>
              <a:rPr lang="en-US" dirty="0" smtClean="0"/>
              <a:t>IGMP replaced by MLD, a subset of ICMPv6</a:t>
            </a:r>
          </a:p>
          <a:p>
            <a:r>
              <a:rPr lang="en-US" dirty="0" smtClean="0"/>
              <a:t>DHCP replaced by RAs (subset of NDP) + DHCPv6</a:t>
            </a:r>
          </a:p>
          <a:p>
            <a:r>
              <a:rPr lang="en-US" dirty="0"/>
              <a:t>Nodes can auto-configure address with </a:t>
            </a:r>
            <a:r>
              <a:rPr lang="en-US" dirty="0" smtClean="0"/>
              <a:t>SLAAC (use RAs)</a:t>
            </a:r>
            <a:endParaRPr lang="en-US" dirty="0"/>
          </a:p>
          <a:p>
            <a:r>
              <a:rPr lang="en-US" dirty="0" smtClean="0"/>
              <a:t>NetBIOS/WINS do not function with IPv6</a:t>
            </a:r>
          </a:p>
          <a:p>
            <a:r>
              <a:rPr lang="en-US" dirty="0" smtClean="0"/>
              <a:t>UNC paths based on address must use ipv6-literal.net space</a:t>
            </a:r>
          </a:p>
          <a:p>
            <a:pPr lvl="1"/>
            <a:r>
              <a:rPr lang="en-US" dirty="0">
                <a:hlinkClick r:id="rId2"/>
              </a:rPr>
              <a:t>\\</a:t>
            </a:r>
            <a:r>
              <a:rPr lang="en-US" dirty="0" smtClean="0">
                <a:hlinkClick r:id="rId2"/>
              </a:rPr>
              <a:t>2001-db8-28-3-f8a-5b31-67b7-6ef.ipv6-literal.net\docs</a:t>
            </a:r>
            <a:endParaRPr lang="en-US" dirty="0" smtClean="0"/>
          </a:p>
          <a:p>
            <a:r>
              <a:rPr lang="en-US" dirty="0" smtClean="0"/>
              <a:t>Blocking ICMPv6 will completely break IPv6!!!</a:t>
            </a:r>
          </a:p>
          <a:p>
            <a:pPr lvl="1"/>
            <a:r>
              <a:rPr lang="en-US" dirty="0" smtClean="0"/>
              <a:t>Careful with firewall/route/switch/operating system ACLs</a:t>
            </a:r>
          </a:p>
          <a:p>
            <a:r>
              <a:rPr lang="en-US" dirty="0" smtClean="0"/>
              <a:t>Minimum MTU changes from 68 to 1280</a:t>
            </a:r>
          </a:p>
          <a:p>
            <a:endParaRPr lang="en-US" dirty="0"/>
          </a:p>
        </p:txBody>
      </p:sp>
      <p:sp>
        <p:nvSpPr>
          <p:cNvPr id="3" name="Title 2"/>
          <p:cNvSpPr>
            <a:spLocks noGrp="1"/>
          </p:cNvSpPr>
          <p:nvPr>
            <p:ph type="title"/>
          </p:nvPr>
        </p:nvSpPr>
        <p:spPr/>
        <p:txBody>
          <a:bodyPr/>
          <a:lstStyle/>
          <a:p>
            <a:r>
              <a:rPr lang="en-US" dirty="0" smtClean="0"/>
              <a:t>IPv6 Changes from IPv4</a:t>
            </a:r>
            <a:endParaRPr lang="en-US" dirty="0"/>
          </a:p>
        </p:txBody>
      </p:sp>
    </p:spTree>
    <p:extLst>
      <p:ext uri="{BB962C8B-B14F-4D97-AF65-F5344CB8AC3E}">
        <p14:creationId xmlns:p14="http://schemas.microsoft.com/office/powerpoint/2010/main" val="3100070441"/>
      </p:ext>
    </p:extLst>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a:bodyPr>
          <a:lstStyle/>
          <a:p>
            <a:r>
              <a:rPr lang="en-US" dirty="0" smtClean="0"/>
              <a:t>Size</a:t>
            </a:r>
          </a:p>
          <a:p>
            <a:pPr lvl="1"/>
            <a:r>
              <a:rPr lang="en-US" dirty="0" smtClean="0"/>
              <a:t>Address </a:t>
            </a:r>
            <a:r>
              <a:rPr lang="en-US" dirty="0"/>
              <a:t>is 4x as </a:t>
            </a:r>
            <a:r>
              <a:rPr lang="en-US" dirty="0" smtClean="0"/>
              <a:t>big – essentially limitless address space</a:t>
            </a:r>
            <a:endParaRPr lang="en-US" dirty="0"/>
          </a:p>
          <a:p>
            <a:r>
              <a:rPr lang="en-US" dirty="0" smtClean="0"/>
              <a:t>Scalable Multicast</a:t>
            </a:r>
          </a:p>
          <a:p>
            <a:pPr lvl="1"/>
            <a:r>
              <a:rPr lang="en-US" dirty="0" smtClean="0"/>
              <a:t>Assigned </a:t>
            </a:r>
            <a:r>
              <a:rPr lang="en-US" dirty="0"/>
              <a:t>IPv6 prefix </a:t>
            </a:r>
            <a:r>
              <a:rPr lang="en-US" dirty="0" smtClean="0"/>
              <a:t>provides globally unique range</a:t>
            </a:r>
          </a:p>
          <a:p>
            <a:pPr lvl="1"/>
            <a:r>
              <a:rPr lang="en-US" dirty="0" smtClean="0"/>
              <a:t>Internet multicast services now possible</a:t>
            </a:r>
          </a:p>
          <a:p>
            <a:pPr lvl="1"/>
            <a:r>
              <a:rPr lang="en-US" dirty="0" smtClean="0"/>
              <a:t>Rendezvous Point can be embedded in address</a:t>
            </a:r>
          </a:p>
          <a:p>
            <a:r>
              <a:rPr lang="en-US" dirty="0" smtClean="0"/>
              <a:t>Scoping</a:t>
            </a:r>
          </a:p>
          <a:p>
            <a:pPr lvl="1"/>
            <a:r>
              <a:rPr lang="en-US" dirty="0" smtClean="0"/>
              <a:t>Link-local – only </a:t>
            </a:r>
            <a:r>
              <a:rPr lang="en-US" dirty="0"/>
              <a:t>meaningful per </a:t>
            </a:r>
            <a:r>
              <a:rPr lang="en-US" dirty="0" smtClean="0"/>
              <a:t>link</a:t>
            </a:r>
          </a:p>
          <a:p>
            <a:pPr lvl="1"/>
            <a:r>
              <a:rPr lang="en-US" dirty="0" smtClean="0"/>
              <a:t>ULA – non-Internet-routable, scalable, non-overlapping space</a:t>
            </a:r>
          </a:p>
          <a:p>
            <a:pPr lvl="1"/>
            <a:r>
              <a:rPr lang="en-US" dirty="0" smtClean="0"/>
              <a:t>Multicast scopes from host local to Internet global</a:t>
            </a:r>
          </a:p>
        </p:txBody>
      </p:sp>
      <p:sp>
        <p:nvSpPr>
          <p:cNvPr id="3" name="Title 2"/>
          <p:cNvSpPr>
            <a:spLocks noGrp="1"/>
          </p:cNvSpPr>
          <p:nvPr>
            <p:ph type="title"/>
          </p:nvPr>
        </p:nvSpPr>
        <p:spPr/>
        <p:txBody>
          <a:bodyPr/>
          <a:lstStyle/>
          <a:p>
            <a:r>
              <a:rPr lang="en-US" dirty="0" smtClean="0"/>
              <a:t>what’s new with IPv6 addressing?</a:t>
            </a:r>
            <a:endParaRPr lang="en-US" dirty="0"/>
          </a:p>
        </p:txBody>
      </p:sp>
    </p:spTree>
    <p:extLst>
      <p:ext uri="{BB962C8B-B14F-4D97-AF65-F5344CB8AC3E}">
        <p14:creationId xmlns:p14="http://schemas.microsoft.com/office/powerpoint/2010/main" val="762484195"/>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a:bodyPr>
          <a:lstStyle/>
          <a:p>
            <a:r>
              <a:rPr lang="en-US" dirty="0" smtClean="0"/>
              <a:t>Multiple Addresses per Interface</a:t>
            </a:r>
          </a:p>
          <a:p>
            <a:pPr lvl="1"/>
            <a:r>
              <a:rPr lang="en-US" dirty="0" smtClean="0"/>
              <a:t>All IPv6 enabled interfaces </a:t>
            </a:r>
            <a:r>
              <a:rPr lang="en-US" dirty="0"/>
              <a:t>will now have at least 2 </a:t>
            </a:r>
            <a:r>
              <a:rPr lang="en-US" dirty="0" smtClean="0"/>
              <a:t>addresses, more not unusual</a:t>
            </a:r>
          </a:p>
          <a:p>
            <a:pPr lvl="1"/>
            <a:r>
              <a:rPr lang="en-US" dirty="0" smtClean="0"/>
              <a:t>Addresses will include link-local and </a:t>
            </a:r>
            <a:r>
              <a:rPr lang="en-US" dirty="0"/>
              <a:t>either ULA or </a:t>
            </a:r>
            <a:r>
              <a:rPr lang="en-US" dirty="0" smtClean="0"/>
              <a:t>GUA</a:t>
            </a:r>
          </a:p>
          <a:p>
            <a:pPr lvl="1"/>
            <a:r>
              <a:rPr lang="en-US" dirty="0" smtClean="0"/>
              <a:t>Address lifetimes make hot migrations possible</a:t>
            </a:r>
            <a:endParaRPr lang="en-US" dirty="0"/>
          </a:p>
          <a:p>
            <a:r>
              <a:rPr lang="en-US" dirty="0" smtClean="0"/>
              <a:t>Plug-in-play</a:t>
            </a:r>
          </a:p>
          <a:p>
            <a:pPr lvl="1"/>
            <a:r>
              <a:rPr lang="en-US" dirty="0" smtClean="0"/>
              <a:t>Like </a:t>
            </a:r>
            <a:r>
              <a:rPr lang="en-US" dirty="0"/>
              <a:t>IPX and </a:t>
            </a:r>
            <a:r>
              <a:rPr lang="en-US" dirty="0" err="1"/>
              <a:t>DECNet</a:t>
            </a:r>
            <a:r>
              <a:rPr lang="en-US" dirty="0"/>
              <a:t>, IPv6 </a:t>
            </a:r>
            <a:r>
              <a:rPr lang="en-US" dirty="0" smtClean="0"/>
              <a:t>provides automatic addressing</a:t>
            </a:r>
          </a:p>
          <a:p>
            <a:pPr lvl="1"/>
            <a:r>
              <a:rPr lang="en-US" dirty="0" smtClean="0"/>
              <a:t>When </a:t>
            </a:r>
            <a:r>
              <a:rPr lang="en-US" dirty="0"/>
              <a:t>you configure a router on a link/subnet, all </a:t>
            </a:r>
            <a:r>
              <a:rPr lang="en-US" dirty="0" smtClean="0"/>
              <a:t>IPv6 </a:t>
            </a:r>
            <a:r>
              <a:rPr lang="en-US" dirty="0"/>
              <a:t>capable hosts will automatically configure themselves and start using (and preferring) IPv6</a:t>
            </a:r>
          </a:p>
          <a:p>
            <a:r>
              <a:rPr lang="en-US" dirty="0" smtClean="0"/>
              <a:t>Possibilities</a:t>
            </a:r>
          </a:p>
          <a:p>
            <a:pPr lvl="1"/>
            <a:r>
              <a:rPr lang="en-US" dirty="0" smtClean="0"/>
              <a:t>No </a:t>
            </a:r>
            <a:r>
              <a:rPr lang="en-US" dirty="0"/>
              <a:t>real "usable" security or other benefits yet, </a:t>
            </a:r>
            <a:r>
              <a:rPr lang="en-US" dirty="0" smtClean="0"/>
              <a:t>but…</a:t>
            </a:r>
          </a:p>
          <a:p>
            <a:pPr lvl="1"/>
            <a:r>
              <a:rPr lang="en-US" dirty="0" smtClean="0"/>
              <a:t>Many </a:t>
            </a:r>
            <a:r>
              <a:rPr lang="en-US" dirty="0"/>
              <a:t>great </a:t>
            </a:r>
            <a:r>
              <a:rPr lang="en-US" dirty="0" smtClean="0"/>
              <a:t>ideas for security and flow management – expect to see innovation here</a:t>
            </a:r>
            <a:endParaRPr lang="en-US" dirty="0"/>
          </a:p>
        </p:txBody>
      </p:sp>
      <p:sp>
        <p:nvSpPr>
          <p:cNvPr id="3" name="Title 2"/>
          <p:cNvSpPr>
            <a:spLocks noGrp="1"/>
          </p:cNvSpPr>
          <p:nvPr>
            <p:ph type="title"/>
          </p:nvPr>
        </p:nvSpPr>
        <p:spPr/>
        <p:txBody>
          <a:bodyPr/>
          <a:lstStyle/>
          <a:p>
            <a:r>
              <a:rPr lang="en-US" dirty="0" smtClean="0"/>
              <a:t>what’s new with IPv6 addressing?</a:t>
            </a:r>
            <a:endParaRPr lang="en-US" dirty="0"/>
          </a:p>
        </p:txBody>
      </p:sp>
    </p:spTree>
    <p:extLst>
      <p:ext uri="{BB962C8B-B14F-4D97-AF65-F5344CB8AC3E}">
        <p14:creationId xmlns:p14="http://schemas.microsoft.com/office/powerpoint/2010/main" val="3454618423"/>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IPv4 versus ipv6 addressing</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23509579"/>
              </p:ext>
            </p:extLst>
          </p:nvPr>
        </p:nvGraphicFramePr>
        <p:xfrm>
          <a:off x="452178" y="1397000"/>
          <a:ext cx="8259744" cy="2966720"/>
        </p:xfrm>
        <a:graphic>
          <a:graphicData uri="http://schemas.openxmlformats.org/drawingml/2006/table">
            <a:tbl>
              <a:tblPr firstRow="1" bandRow="1">
                <a:tableStyleId>{5C22544A-7EE6-4342-B048-85BDC9FD1C3A}</a:tableStyleId>
              </a:tblPr>
              <a:tblGrid>
                <a:gridCol w="1738363"/>
                <a:gridCol w="2421652"/>
                <a:gridCol w="4099729"/>
              </a:tblGrid>
              <a:tr h="370840">
                <a:tc>
                  <a:txBody>
                    <a:bodyPr/>
                    <a:lstStyle/>
                    <a:p>
                      <a:r>
                        <a:rPr lang="en-US" dirty="0" smtClean="0"/>
                        <a:t>Type</a:t>
                      </a:r>
                      <a:endParaRPr lang="en-US" dirty="0"/>
                    </a:p>
                  </a:txBody>
                  <a:tcPr/>
                </a:tc>
                <a:tc>
                  <a:txBody>
                    <a:bodyPr/>
                    <a:lstStyle/>
                    <a:p>
                      <a:r>
                        <a:rPr lang="en-US" dirty="0" smtClean="0"/>
                        <a:t>IPv4</a:t>
                      </a:r>
                      <a:endParaRPr lang="en-US" dirty="0"/>
                    </a:p>
                  </a:txBody>
                  <a:tcPr/>
                </a:tc>
                <a:tc>
                  <a:txBody>
                    <a:bodyPr/>
                    <a:lstStyle/>
                    <a:p>
                      <a:r>
                        <a:rPr lang="en-US" dirty="0" smtClean="0"/>
                        <a:t>IPv6</a:t>
                      </a:r>
                      <a:endParaRPr lang="en-US" dirty="0"/>
                    </a:p>
                  </a:txBody>
                  <a:tcPr/>
                </a:tc>
              </a:tr>
              <a:tr h="370840">
                <a:tc>
                  <a:txBody>
                    <a:bodyPr/>
                    <a:lstStyle/>
                    <a:p>
                      <a:r>
                        <a:rPr lang="en-US" dirty="0" smtClean="0"/>
                        <a:t>Unspecified</a:t>
                      </a:r>
                      <a:endParaRPr lang="en-US" dirty="0"/>
                    </a:p>
                  </a:txBody>
                  <a:tcPr/>
                </a:tc>
                <a:tc>
                  <a:txBody>
                    <a:bodyPr/>
                    <a:lstStyle/>
                    <a:p>
                      <a:r>
                        <a:rPr lang="en-US" dirty="0" smtClean="0"/>
                        <a:t>0.0.0.0</a:t>
                      </a:r>
                      <a:endParaRPr lang="en-US" dirty="0"/>
                    </a:p>
                  </a:txBody>
                  <a:tcPr/>
                </a:tc>
                <a:tc>
                  <a:txBody>
                    <a:bodyPr/>
                    <a:lstStyle/>
                    <a:p>
                      <a:r>
                        <a:rPr lang="en-US" dirty="0" smtClean="0"/>
                        <a:t>::</a:t>
                      </a:r>
                      <a:endParaRPr lang="en-US" dirty="0"/>
                    </a:p>
                  </a:txBody>
                  <a:tcPr/>
                </a:tc>
              </a:tr>
              <a:tr h="370840">
                <a:tc>
                  <a:txBody>
                    <a:bodyPr/>
                    <a:lstStyle/>
                    <a:p>
                      <a:r>
                        <a:rPr lang="en-US" dirty="0" smtClean="0"/>
                        <a:t>Loopback</a:t>
                      </a:r>
                      <a:endParaRPr lang="en-US" dirty="0"/>
                    </a:p>
                  </a:txBody>
                  <a:tcPr/>
                </a:tc>
                <a:tc>
                  <a:txBody>
                    <a:bodyPr/>
                    <a:lstStyle/>
                    <a:p>
                      <a:r>
                        <a:rPr lang="en-US" dirty="0" smtClean="0"/>
                        <a:t>127.0.0.1</a:t>
                      </a:r>
                      <a:endParaRPr lang="en-US" dirty="0"/>
                    </a:p>
                  </a:txBody>
                  <a:tcPr/>
                </a:tc>
                <a:tc>
                  <a:txBody>
                    <a:bodyPr/>
                    <a:lstStyle/>
                    <a:p>
                      <a:r>
                        <a:rPr lang="en-US" dirty="0" smtClean="0"/>
                        <a:t>::1</a:t>
                      </a:r>
                      <a:endParaRPr lang="en-US" dirty="0"/>
                    </a:p>
                  </a:txBody>
                  <a:tcPr/>
                </a:tc>
              </a:tr>
              <a:tr h="370840">
                <a:tc>
                  <a:txBody>
                    <a:bodyPr/>
                    <a:lstStyle/>
                    <a:p>
                      <a:r>
                        <a:rPr lang="en-US" dirty="0" smtClean="0"/>
                        <a:t>“Link-Local”</a:t>
                      </a:r>
                      <a:endParaRPr lang="en-US" dirty="0"/>
                    </a:p>
                  </a:txBody>
                  <a:tcPr/>
                </a:tc>
                <a:tc>
                  <a:txBody>
                    <a:bodyPr/>
                    <a:lstStyle/>
                    <a:p>
                      <a:r>
                        <a:rPr lang="en-US" dirty="0" smtClean="0"/>
                        <a:t>169.254.251.1</a:t>
                      </a:r>
                      <a:endParaRPr lang="en-US" dirty="0"/>
                    </a:p>
                  </a:txBody>
                  <a:tcPr/>
                </a:tc>
                <a:tc>
                  <a:txBody>
                    <a:bodyPr/>
                    <a:lstStyle/>
                    <a:p>
                      <a:r>
                        <a:rPr lang="en-US" dirty="0" smtClean="0"/>
                        <a:t>fe80::584c:7cf5:4a0e:3ce9%17</a:t>
                      </a:r>
                      <a:endParaRPr lang="en-US" dirty="0"/>
                    </a:p>
                  </a:txBody>
                  <a:tcPr/>
                </a:tc>
              </a:tr>
              <a:tr h="370840">
                <a:tc>
                  <a:txBody>
                    <a:bodyPr/>
                    <a:lstStyle/>
                    <a:p>
                      <a:r>
                        <a:rPr lang="en-US" dirty="0" smtClean="0"/>
                        <a:t>“Private”</a:t>
                      </a:r>
                      <a:endParaRPr lang="en-US" dirty="0"/>
                    </a:p>
                  </a:txBody>
                  <a:tcPr/>
                </a:tc>
                <a:tc>
                  <a:txBody>
                    <a:bodyPr/>
                    <a:lstStyle/>
                    <a:p>
                      <a:r>
                        <a:rPr lang="en-US" dirty="0" smtClean="0"/>
                        <a:t>10.152.16.87</a:t>
                      </a:r>
                      <a:endParaRPr lang="en-US" dirty="0"/>
                    </a:p>
                  </a:txBody>
                  <a:tcPr/>
                </a:tc>
                <a:tc>
                  <a:txBody>
                    <a:bodyPr/>
                    <a:lstStyle/>
                    <a:p>
                      <a:r>
                        <a:rPr lang="en-US" dirty="0" smtClean="0"/>
                        <a:t>fd8d:8b76:0494:659b::4ae:3ce9</a:t>
                      </a:r>
                      <a:endParaRPr lang="en-US" dirty="0"/>
                    </a:p>
                  </a:txBody>
                  <a:tcPr/>
                </a:tc>
              </a:tr>
              <a:tr h="370840">
                <a:tc>
                  <a:txBody>
                    <a:bodyPr/>
                    <a:lstStyle/>
                    <a:p>
                      <a:r>
                        <a:rPr lang="en-US" dirty="0" smtClean="0"/>
                        <a:t>Public</a:t>
                      </a:r>
                      <a:endParaRPr lang="en-US" dirty="0"/>
                    </a:p>
                  </a:txBody>
                  <a:tcPr/>
                </a:tc>
                <a:tc>
                  <a:txBody>
                    <a:bodyPr/>
                    <a:lstStyle/>
                    <a:p>
                      <a:r>
                        <a:rPr lang="en-US" dirty="0" smtClean="0"/>
                        <a:t>12.203.95.104</a:t>
                      </a:r>
                      <a:endParaRPr lang="en-US" dirty="0"/>
                    </a:p>
                  </a:txBody>
                  <a:tcPr/>
                </a:tc>
                <a:tc>
                  <a:txBody>
                    <a:bodyPr/>
                    <a:lstStyle/>
                    <a:p>
                      <a:r>
                        <a:rPr lang="en-US" dirty="0" smtClean="0"/>
                        <a:t>2001:46e:cae8::a7:1afe:e91d</a:t>
                      </a:r>
                      <a:endParaRPr lang="en-US" dirty="0"/>
                    </a:p>
                  </a:txBody>
                  <a:tcPr/>
                </a:tc>
              </a:tr>
              <a:tr h="370840">
                <a:tc>
                  <a:txBody>
                    <a:bodyPr/>
                    <a:lstStyle/>
                    <a:p>
                      <a:r>
                        <a:rPr lang="en-US" dirty="0" smtClean="0"/>
                        <a:t>Multicast</a:t>
                      </a:r>
                      <a:endParaRPr lang="en-US" dirty="0"/>
                    </a:p>
                  </a:txBody>
                  <a:tcPr/>
                </a:tc>
                <a:tc>
                  <a:txBody>
                    <a:bodyPr/>
                    <a:lstStyle/>
                    <a:p>
                      <a:r>
                        <a:rPr lang="en-US" dirty="0" smtClean="0"/>
                        <a:t>224.0.0.18</a:t>
                      </a:r>
                      <a:endParaRPr lang="en-US" dirty="0"/>
                    </a:p>
                  </a:txBody>
                  <a:tcPr/>
                </a:tc>
                <a:tc>
                  <a:txBody>
                    <a:bodyPr/>
                    <a:lstStyle/>
                    <a:p>
                      <a:r>
                        <a:rPr lang="en-US" dirty="0" smtClean="0"/>
                        <a:t>ff02::1:ff94:e774</a:t>
                      </a:r>
                      <a:endParaRPr lang="en-US" dirty="0"/>
                    </a:p>
                  </a:txBody>
                  <a:tcPr/>
                </a:tc>
              </a:tr>
              <a:tr h="370840">
                <a:tc>
                  <a:txBody>
                    <a:bodyPr/>
                    <a:lstStyle/>
                    <a:p>
                      <a:r>
                        <a:rPr lang="en-US" dirty="0" smtClean="0"/>
                        <a:t>“Broadcast”</a:t>
                      </a:r>
                      <a:endParaRPr lang="en-US" dirty="0"/>
                    </a:p>
                  </a:txBody>
                  <a:tcPr/>
                </a:tc>
                <a:tc>
                  <a:txBody>
                    <a:bodyPr/>
                    <a:lstStyle/>
                    <a:p>
                      <a:r>
                        <a:rPr lang="en-US" dirty="0" smtClean="0"/>
                        <a:t>255.255.255.255</a:t>
                      </a:r>
                      <a:endParaRPr lang="en-US" dirty="0"/>
                    </a:p>
                  </a:txBody>
                  <a:tcPr/>
                </a:tc>
                <a:tc>
                  <a:txBody>
                    <a:bodyPr/>
                    <a:lstStyle/>
                    <a:p>
                      <a:r>
                        <a:rPr lang="en-US" dirty="0" smtClean="0"/>
                        <a:t>ff02::1</a:t>
                      </a:r>
                      <a:endParaRPr lang="en-US" dirty="0"/>
                    </a:p>
                  </a:txBody>
                  <a:tcPr/>
                </a:tc>
              </a:tr>
            </a:tbl>
          </a:graphicData>
        </a:graphic>
      </p:graphicFrame>
    </p:spTree>
    <p:extLst>
      <p:ext uri="{BB962C8B-B14F-4D97-AF65-F5344CB8AC3E}">
        <p14:creationId xmlns:p14="http://schemas.microsoft.com/office/powerpoint/2010/main" val="2171857496"/>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3267" y="2984360"/>
            <a:ext cx="8569476" cy="3425964"/>
          </a:xfrm>
        </p:spPr>
        <p:txBody>
          <a:bodyPr/>
          <a:lstStyle/>
          <a:p>
            <a:pPr marL="573088" indent="-573088">
              <a:lnSpc>
                <a:spcPct val="150000"/>
              </a:lnSpc>
              <a:buNone/>
            </a:pPr>
            <a:r>
              <a:rPr lang="en-US" dirty="0" smtClean="0"/>
              <a:t>2</a:t>
            </a:r>
            <a:r>
              <a:rPr lang="en-US" baseline="50000" dirty="0" smtClean="0"/>
              <a:t>32	</a:t>
            </a:r>
            <a:r>
              <a:rPr lang="en-US" dirty="0" smtClean="0"/>
              <a:t>= 4,294,967,296</a:t>
            </a:r>
          </a:p>
          <a:p>
            <a:pPr marL="461963" indent="-461963">
              <a:lnSpc>
                <a:spcPct val="150000"/>
              </a:lnSpc>
              <a:buNone/>
            </a:pPr>
            <a:r>
              <a:rPr lang="en-US" dirty="0" smtClean="0"/>
              <a:t>2</a:t>
            </a:r>
            <a:r>
              <a:rPr lang="en-US" baseline="50000" dirty="0" smtClean="0"/>
              <a:t>128 </a:t>
            </a:r>
            <a:r>
              <a:rPr lang="en-US" sz="1000" baseline="50000" dirty="0" smtClean="0"/>
              <a:t> </a:t>
            </a:r>
            <a:r>
              <a:rPr lang="en-US" dirty="0" smtClean="0"/>
              <a:t>= 340,282,366,920,938,463,463,374,607,431,768,211,456</a:t>
            </a:r>
          </a:p>
          <a:p>
            <a:pPr marL="461963" indent="-461963">
              <a:lnSpc>
                <a:spcPct val="150000"/>
              </a:lnSpc>
              <a:buNone/>
            </a:pPr>
            <a:r>
              <a:rPr lang="en-US" dirty="0" smtClean="0"/>
              <a:t>2</a:t>
            </a:r>
            <a:r>
              <a:rPr lang="en-US" baseline="50000" dirty="0" smtClean="0"/>
              <a:t>128 </a:t>
            </a:r>
            <a:r>
              <a:rPr lang="en-US" sz="1000" baseline="50000" dirty="0" smtClean="0"/>
              <a:t> </a:t>
            </a:r>
            <a:r>
              <a:rPr lang="en-US" dirty="0" smtClean="0"/>
              <a:t>= 2</a:t>
            </a:r>
            <a:r>
              <a:rPr lang="en-US" baseline="50000" dirty="0" smtClean="0"/>
              <a:t>32	</a:t>
            </a:r>
            <a:r>
              <a:rPr lang="en-US" dirty="0" smtClean="0"/>
              <a:t>* 2</a:t>
            </a:r>
            <a:r>
              <a:rPr lang="en-US" baseline="50000" dirty="0" smtClean="0"/>
              <a:t>96</a:t>
            </a:r>
          </a:p>
          <a:p>
            <a:pPr marL="573088" indent="-573088">
              <a:buNone/>
            </a:pPr>
            <a:r>
              <a:rPr lang="en-US" dirty="0" smtClean="0"/>
              <a:t>2</a:t>
            </a:r>
            <a:r>
              <a:rPr lang="en-US" baseline="50000" dirty="0" smtClean="0"/>
              <a:t>96	</a:t>
            </a:r>
            <a:r>
              <a:rPr lang="en-US" dirty="0" smtClean="0"/>
              <a:t>= 79,228,162,514,264,337,593,543,950,336</a:t>
            </a:r>
          </a:p>
          <a:p>
            <a:pPr marL="573088" indent="-573088">
              <a:buNone/>
            </a:pPr>
            <a:r>
              <a:rPr lang="en-US" dirty="0" smtClean="0"/>
              <a:t>		times the number of possible IPv4 addresses</a:t>
            </a:r>
          </a:p>
          <a:p>
            <a:pPr marL="461963" indent="-461963">
              <a:buNone/>
            </a:pPr>
            <a:r>
              <a:rPr lang="en-US" dirty="0"/>
              <a:t>	</a:t>
            </a:r>
            <a:r>
              <a:rPr lang="en-US" dirty="0" smtClean="0"/>
              <a:t>	(79 trillion trillion)</a:t>
            </a:r>
          </a:p>
        </p:txBody>
      </p:sp>
      <p:sp>
        <p:nvSpPr>
          <p:cNvPr id="3" name="Title 2"/>
          <p:cNvSpPr>
            <a:spLocks noGrp="1"/>
          </p:cNvSpPr>
          <p:nvPr>
            <p:ph type="title"/>
          </p:nvPr>
        </p:nvSpPr>
        <p:spPr/>
        <p:txBody>
          <a:bodyPr/>
          <a:lstStyle/>
          <a:p>
            <a:r>
              <a:rPr lang="en-US" dirty="0" smtClean="0"/>
              <a:t>IPv6 Address magnitude</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84" y="1046593"/>
            <a:ext cx="7762875"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5567853"/>
      </p:ext>
    </p:extLst>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Hexadecimal digits (0-9, a-f)</a:t>
            </a:r>
          </a:p>
          <a:p>
            <a:r>
              <a:rPr lang="en-US" dirty="0" smtClean="0"/>
              <a:t>8 groups of 16 bit (4 digit) numbers</a:t>
            </a:r>
          </a:p>
          <a:p>
            <a:r>
              <a:rPr lang="en-US" dirty="0" smtClean="0"/>
              <a:t>Groups separated by colons (:)</a:t>
            </a:r>
          </a:p>
          <a:p>
            <a:r>
              <a:rPr lang="en-US" dirty="0" smtClean="0"/>
              <a:t>Digits not case sensitive, but lower case preferred</a:t>
            </a:r>
          </a:p>
          <a:p>
            <a:r>
              <a:rPr lang="en-US" dirty="0" smtClean="0"/>
              <a:t>Abbreviations are possible</a:t>
            </a:r>
          </a:p>
          <a:p>
            <a:pPr lvl="1"/>
            <a:r>
              <a:rPr lang="en-US" dirty="0" smtClean="0"/>
              <a:t>Can omit leading zeroes</a:t>
            </a:r>
          </a:p>
          <a:p>
            <a:pPr lvl="1"/>
            <a:r>
              <a:rPr lang="en-US" dirty="0" smtClean="0"/>
              <a:t>Can substitute longest string of zeroes with double colon (::)</a:t>
            </a:r>
          </a:p>
          <a:p>
            <a:pPr lvl="1"/>
            <a:endParaRPr lang="en-US" dirty="0"/>
          </a:p>
          <a:p>
            <a:r>
              <a:rPr lang="en-US" dirty="0" smtClean="0"/>
              <a:t>Examples:</a:t>
            </a:r>
          </a:p>
          <a:p>
            <a:pPr lvl="1"/>
            <a:r>
              <a:rPr lang="en-US" dirty="0" smtClean="0"/>
              <a:t>2001:db8:cafe:f0a2:a8b0:2:ffe1:a90b</a:t>
            </a:r>
          </a:p>
          <a:p>
            <a:pPr lvl="1"/>
            <a:r>
              <a:rPr lang="en-US" dirty="0" smtClean="0"/>
              <a:t>fd92:e075:819c:7a2::fc9a:105</a:t>
            </a:r>
          </a:p>
          <a:p>
            <a:pPr lvl="1"/>
            <a:r>
              <a:rPr lang="en-US" dirty="0" smtClean="0"/>
              <a:t>fe80::f413:9b1e:9f3:feb6</a:t>
            </a:r>
          </a:p>
          <a:p>
            <a:pPr lvl="1"/>
            <a:r>
              <a:rPr lang="en-US" dirty="0" smtClean="0"/>
              <a:t>ff05::</a:t>
            </a:r>
            <a:r>
              <a:rPr lang="en-US" dirty="0" err="1" smtClean="0"/>
              <a:t>fb</a:t>
            </a:r>
            <a:endParaRPr lang="en-US" dirty="0" smtClean="0"/>
          </a:p>
          <a:p>
            <a:pPr lvl="1"/>
            <a:endParaRPr lang="en-US" dirty="0" smtClean="0"/>
          </a:p>
          <a:p>
            <a:endParaRPr lang="en-US" dirty="0"/>
          </a:p>
        </p:txBody>
      </p:sp>
      <p:sp>
        <p:nvSpPr>
          <p:cNvPr id="3" name="Title 2"/>
          <p:cNvSpPr>
            <a:spLocks noGrp="1"/>
          </p:cNvSpPr>
          <p:nvPr>
            <p:ph type="title"/>
          </p:nvPr>
        </p:nvSpPr>
        <p:spPr/>
        <p:txBody>
          <a:bodyPr/>
          <a:lstStyle/>
          <a:p>
            <a:r>
              <a:rPr lang="en-US" dirty="0" smtClean="0"/>
              <a:t>ipv6 address structure</a:t>
            </a:r>
            <a:endParaRPr lang="en-US" dirty="0"/>
          </a:p>
        </p:txBody>
      </p:sp>
    </p:spTree>
    <p:extLst>
      <p:ext uri="{BB962C8B-B14F-4D97-AF65-F5344CB8AC3E}">
        <p14:creationId xmlns:p14="http://schemas.microsoft.com/office/powerpoint/2010/main" val="3864739018"/>
      </p:ext>
    </p:ext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3267" y="1038225"/>
            <a:ext cx="8373533" cy="5503252"/>
          </a:xfrm>
        </p:spPr>
        <p:txBody>
          <a:bodyPr>
            <a:normAutofit/>
          </a:bodyPr>
          <a:lstStyle/>
          <a:p>
            <a:r>
              <a:rPr lang="en-US" dirty="0" smtClean="0"/>
              <a:t>IPv6 prefixes/addresses always use CIDR notation:</a:t>
            </a:r>
          </a:p>
          <a:p>
            <a:pPr lvl="1"/>
            <a:r>
              <a:rPr lang="en-US" dirty="0" smtClean="0"/>
              <a:t>IPv4 – 192.0.2.0/24</a:t>
            </a:r>
          </a:p>
          <a:p>
            <a:pPr lvl="1"/>
            <a:r>
              <a:rPr lang="en-US" dirty="0" smtClean="0"/>
              <a:t>IPv6 – 2001:db8:101::/48</a:t>
            </a:r>
          </a:p>
          <a:p>
            <a:endParaRPr lang="en-US" dirty="0"/>
          </a:p>
          <a:p>
            <a:r>
              <a:rPr lang="en-US" dirty="0" smtClean="0"/>
              <a:t>IPv6 addresses can omit leading zeroes, but not trailing ones:</a:t>
            </a:r>
          </a:p>
          <a:p>
            <a:pPr lvl="1"/>
            <a:r>
              <a:rPr lang="en-US" dirty="0" smtClean="0"/>
              <a:t>2001:0db8:0101:00a0:0000:0000:0d20:9ce5</a:t>
            </a:r>
          </a:p>
          <a:p>
            <a:pPr lvl="2"/>
            <a:r>
              <a:rPr lang="en-US" sz="2000" dirty="0" smtClean="0"/>
              <a:t>Becomes:</a:t>
            </a:r>
          </a:p>
          <a:p>
            <a:pPr lvl="3"/>
            <a:r>
              <a:rPr lang="en-US" sz="2000" dirty="0" smtClean="0"/>
              <a:t>2001:db8:101:a0:0:0:d20:9ce5</a:t>
            </a:r>
          </a:p>
          <a:p>
            <a:pPr lvl="2"/>
            <a:r>
              <a:rPr lang="en-US" sz="2000" dirty="0" smtClean="0"/>
              <a:t>But Not (Just like 010 = 10, but 010 </a:t>
            </a:r>
            <a:r>
              <a:rPr lang="en-US" sz="2000" dirty="0"/>
              <a:t>≠</a:t>
            </a:r>
            <a:r>
              <a:rPr lang="en-US" sz="2000" dirty="0" smtClean="0"/>
              <a:t> 1, 010 ≠ 01)</a:t>
            </a:r>
          </a:p>
          <a:p>
            <a:pPr lvl="3"/>
            <a:r>
              <a:rPr lang="en-US" sz="2000" strike="sngStrike" dirty="0" smtClean="0"/>
              <a:t>2001:db8:101:a:0:0:d2:9ce5</a:t>
            </a:r>
          </a:p>
          <a:p>
            <a:pPr lvl="3"/>
            <a:r>
              <a:rPr lang="en-US" sz="2000" strike="sngStrike" dirty="0" smtClean="0"/>
              <a:t>2001:db8:101:00a:0:0:0d2:9ce5</a:t>
            </a:r>
          </a:p>
          <a:p>
            <a:endParaRPr lang="en-US" dirty="0" smtClean="0"/>
          </a:p>
          <a:p>
            <a:r>
              <a:rPr lang="en-US" dirty="0" smtClean="0"/>
              <a:t>IPv6 addresses can substitute longest string of zeroes with a double colon:</a:t>
            </a:r>
          </a:p>
          <a:p>
            <a:pPr lvl="1"/>
            <a:r>
              <a:rPr lang="en-US" dirty="0" smtClean="0"/>
              <a:t>2001:db8:101:a0::d20:9ce5</a:t>
            </a:r>
            <a:endParaRPr lang="en-US" dirty="0"/>
          </a:p>
        </p:txBody>
      </p:sp>
      <p:sp>
        <p:nvSpPr>
          <p:cNvPr id="3" name="Title 2"/>
          <p:cNvSpPr>
            <a:spLocks noGrp="1"/>
          </p:cNvSpPr>
          <p:nvPr>
            <p:ph type="title"/>
          </p:nvPr>
        </p:nvSpPr>
        <p:spPr/>
        <p:txBody>
          <a:bodyPr/>
          <a:lstStyle/>
          <a:p>
            <a:r>
              <a:rPr lang="en-US" dirty="0" smtClean="0"/>
              <a:t>ipv6 addressing basics</a:t>
            </a:r>
            <a:endParaRPr lang="en-US" dirty="0"/>
          </a:p>
        </p:txBody>
      </p:sp>
    </p:spTree>
    <p:extLst>
      <p:ext uri="{BB962C8B-B14F-4D97-AF65-F5344CB8AC3E}">
        <p14:creationId xmlns:p14="http://schemas.microsoft.com/office/powerpoint/2010/main" val="3753204967"/>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3267" y="1038225"/>
            <a:ext cx="8509186" cy="5372100"/>
          </a:xfrm>
        </p:spPr>
        <p:txBody>
          <a:bodyPr/>
          <a:lstStyle/>
          <a:p>
            <a:r>
              <a:rPr lang="en-US" dirty="0" smtClean="0"/>
              <a:t>Link Local – fe80::/10 (link only significance)</a:t>
            </a:r>
          </a:p>
          <a:p>
            <a:r>
              <a:rPr lang="en-US" dirty="0" smtClean="0"/>
              <a:t>Unique Local – f700::/7 (not routable on Internet)</a:t>
            </a:r>
          </a:p>
          <a:p>
            <a:r>
              <a:rPr lang="en-US" dirty="0" smtClean="0"/>
              <a:t>Global – 2000::/3 (currently IANA allocated address space)</a:t>
            </a:r>
          </a:p>
          <a:p>
            <a:endParaRPr lang="en-US" dirty="0" smtClean="0"/>
          </a:p>
          <a:p>
            <a:r>
              <a:rPr lang="en-US" dirty="0" smtClean="0"/>
              <a:t>Address Lifetimes</a:t>
            </a:r>
          </a:p>
          <a:p>
            <a:pPr lvl="1"/>
            <a:r>
              <a:rPr lang="en-US" dirty="0" smtClean="0"/>
              <a:t>Valid – How long address can be used for connections</a:t>
            </a:r>
          </a:p>
          <a:p>
            <a:pPr lvl="1"/>
            <a:r>
              <a:rPr lang="en-US" dirty="0" smtClean="0"/>
              <a:t>Preferred – How long address can be used to initiate connections</a:t>
            </a:r>
          </a:p>
          <a:p>
            <a:pPr lvl="1"/>
            <a:endParaRPr lang="en-US" dirty="0"/>
          </a:p>
          <a:p>
            <a:r>
              <a:rPr lang="en-US" dirty="0" smtClean="0"/>
              <a:t>Address Types</a:t>
            </a:r>
          </a:p>
          <a:p>
            <a:pPr lvl="1"/>
            <a:r>
              <a:rPr lang="en-US" dirty="0" smtClean="0"/>
              <a:t>Unicast – As in IPv4</a:t>
            </a:r>
          </a:p>
          <a:p>
            <a:pPr lvl="1"/>
            <a:r>
              <a:rPr lang="en-US" strike="sngStrike" dirty="0" smtClean="0">
                <a:solidFill>
                  <a:srgbClr val="FF0000"/>
                </a:solidFill>
              </a:rPr>
              <a:t>Broadcast</a:t>
            </a:r>
            <a:r>
              <a:rPr lang="en-US" dirty="0" smtClean="0"/>
              <a:t> Multicast – From IPC to Global Communication</a:t>
            </a:r>
          </a:p>
          <a:p>
            <a:pPr lvl="1"/>
            <a:r>
              <a:rPr lang="en-US" dirty="0" err="1" smtClean="0"/>
              <a:t>Anycast</a:t>
            </a:r>
            <a:r>
              <a:rPr lang="en-US" dirty="0" smtClean="0"/>
              <a:t> – Same service on multiple devices with closest one selected</a:t>
            </a:r>
          </a:p>
        </p:txBody>
      </p:sp>
      <p:sp>
        <p:nvSpPr>
          <p:cNvPr id="3" name="Title 2"/>
          <p:cNvSpPr>
            <a:spLocks noGrp="1"/>
          </p:cNvSpPr>
          <p:nvPr>
            <p:ph type="title"/>
          </p:nvPr>
        </p:nvSpPr>
        <p:spPr/>
        <p:txBody>
          <a:bodyPr/>
          <a:lstStyle/>
          <a:p>
            <a:r>
              <a:rPr lang="en-US" dirty="0" smtClean="0"/>
              <a:t>ipv6 address scope, lifetime, and types</a:t>
            </a:r>
            <a:endParaRPr lang="en-US" dirty="0"/>
          </a:p>
        </p:txBody>
      </p:sp>
    </p:spTree>
    <p:extLst>
      <p:ext uri="{BB962C8B-B14F-4D97-AF65-F5344CB8AC3E}">
        <p14:creationId xmlns:p14="http://schemas.microsoft.com/office/powerpoint/2010/main" val="3667380135"/>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3267" y="1038225"/>
            <a:ext cx="8373533" cy="5573590"/>
          </a:xfrm>
        </p:spPr>
        <p:txBody>
          <a:bodyPr/>
          <a:lstStyle/>
          <a:p>
            <a:endParaRPr lang="en-US" dirty="0" smtClean="0"/>
          </a:p>
          <a:p>
            <a:endParaRPr lang="en-US" dirty="0"/>
          </a:p>
          <a:p>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r>
              <a:rPr lang="en-US" dirty="0" smtClean="0"/>
              <a:t>Global unicast addresses being allocated from 2000::/3</a:t>
            </a:r>
          </a:p>
          <a:p>
            <a:pPr lvl="1"/>
            <a:r>
              <a:rPr lang="en-US" dirty="0" smtClean="0"/>
              <a:t>Top – Provider Assigned (PA) address space</a:t>
            </a:r>
          </a:p>
          <a:p>
            <a:pPr lvl="1"/>
            <a:r>
              <a:rPr lang="en-US" dirty="0" smtClean="0"/>
              <a:t>Bottom – Provider Independent (PI) address space</a:t>
            </a:r>
          </a:p>
          <a:p>
            <a:r>
              <a:rPr lang="en-US" dirty="0" smtClean="0"/>
              <a:t>End sites get a /48 (65k networks)</a:t>
            </a:r>
            <a:endParaRPr lang="en-US" dirty="0"/>
          </a:p>
          <a:p>
            <a:pPr marL="0" indent="0">
              <a:buNone/>
            </a:pPr>
            <a:endParaRPr lang="en-US" dirty="0" smtClean="0"/>
          </a:p>
          <a:p>
            <a:pPr marL="0" indent="0">
              <a:buNone/>
            </a:pPr>
            <a:endParaRPr lang="en-US" sz="2800" dirty="0"/>
          </a:p>
          <a:p>
            <a:pPr marL="0" indent="0" algn="ctr">
              <a:buNone/>
            </a:pPr>
            <a:r>
              <a:rPr lang="en-US" sz="1800" dirty="0" smtClean="0"/>
              <a:t>From Owen </a:t>
            </a:r>
            <a:r>
              <a:rPr lang="en-US" sz="1800" dirty="0" err="1" smtClean="0"/>
              <a:t>DeLong@he.net’s</a:t>
            </a:r>
            <a:r>
              <a:rPr lang="en-US" sz="1800" dirty="0" smtClean="0"/>
              <a:t> </a:t>
            </a:r>
            <a:r>
              <a:rPr lang="en-US" sz="1800" dirty="0" smtClean="0">
                <a:hlinkClick r:id="rId2"/>
              </a:rPr>
              <a:t>Intro to IPv6 presentation</a:t>
            </a:r>
            <a:r>
              <a:rPr lang="en-US" sz="1800" dirty="0" smtClean="0"/>
              <a:t> pg. 21</a:t>
            </a:r>
            <a:endParaRPr lang="en-US" sz="1800" dirty="0"/>
          </a:p>
        </p:txBody>
      </p:sp>
      <p:sp>
        <p:nvSpPr>
          <p:cNvPr id="3" name="Title 2"/>
          <p:cNvSpPr>
            <a:spLocks noGrp="1"/>
          </p:cNvSpPr>
          <p:nvPr>
            <p:ph type="title"/>
          </p:nvPr>
        </p:nvSpPr>
        <p:spPr/>
        <p:txBody>
          <a:bodyPr/>
          <a:lstStyle/>
          <a:p>
            <a:r>
              <a:rPr lang="en-US" dirty="0" smtClean="0"/>
              <a:t>ipv6 Global address bit hierarchy</a:t>
            </a:r>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02" y="1036629"/>
            <a:ext cx="8299938" cy="2482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8070268"/>
      </p:ext>
    </p:ext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IPv6</a:t>
            </a:r>
            <a:endParaRPr lang="en-US"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r>
              <a:rPr lang="en-US" sz="2400" dirty="0"/>
              <a:t>Address </a:t>
            </a:r>
            <a:r>
              <a:rPr lang="en-US" sz="2400" dirty="0" smtClean="0"/>
              <a:t>space</a:t>
            </a:r>
          </a:p>
          <a:p>
            <a:pPr lvl="1"/>
            <a:r>
              <a:rPr lang="en-US" sz="2400" dirty="0" smtClean="0"/>
              <a:t>Should be a virtually unlimited supply – think street addresses</a:t>
            </a:r>
          </a:p>
          <a:p>
            <a:pPr lvl="1"/>
            <a:r>
              <a:rPr lang="en-US" sz="2400" dirty="0"/>
              <a:t>Facilitates </a:t>
            </a:r>
            <a:r>
              <a:rPr lang="en-US" sz="2400" dirty="0" smtClean="0"/>
              <a:t>communication/collaboration</a:t>
            </a:r>
            <a:endParaRPr lang="en-US" sz="2400" dirty="0"/>
          </a:p>
          <a:p>
            <a:endParaRPr lang="en-US" sz="2400" dirty="0" smtClean="0"/>
          </a:p>
          <a:p>
            <a:r>
              <a:rPr lang="en-US" sz="2400" dirty="0" smtClean="0"/>
              <a:t>Innovation</a:t>
            </a:r>
          </a:p>
          <a:p>
            <a:pPr lvl="1"/>
            <a:r>
              <a:rPr lang="en-US" sz="2400" dirty="0" smtClean="0"/>
              <a:t>NAT Gateways </a:t>
            </a:r>
            <a:r>
              <a:rPr lang="en-US" sz="2400" dirty="0"/>
              <a:t>make innovation </a:t>
            </a:r>
            <a:r>
              <a:rPr lang="en-US" sz="2400" dirty="0" smtClean="0"/>
              <a:t>harder</a:t>
            </a:r>
            <a:r>
              <a:rPr lang="en-US" sz="2400" dirty="0"/>
              <a:t> </a:t>
            </a:r>
            <a:r>
              <a:rPr lang="en-US" sz="2400" dirty="0" smtClean="0"/>
              <a:t>(mainly driven by insufficient address space)</a:t>
            </a:r>
          </a:p>
          <a:p>
            <a:pPr lvl="1"/>
            <a:r>
              <a:rPr lang="en-US" sz="2400" dirty="0" smtClean="0"/>
              <a:t>Productivity (easy communication/collaboration) is a key business objective which NAT impedes</a:t>
            </a:r>
            <a:endParaRPr lang="en-US" sz="2400"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106" y="364571"/>
            <a:ext cx="2814638" cy="155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8155931"/>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3267" y="1038225"/>
            <a:ext cx="8373533" cy="5573590"/>
          </a:xfrm>
        </p:spPr>
        <p:txBody>
          <a:bodyPr>
            <a:normAutofit/>
          </a:bodyPr>
          <a:lstStyle/>
          <a:p>
            <a:endParaRPr lang="en-US" dirty="0" smtClean="0"/>
          </a:p>
          <a:p>
            <a:endParaRPr lang="en-US" dirty="0"/>
          </a:p>
          <a:p>
            <a:endParaRPr lang="en-US" dirty="0" smtClean="0"/>
          </a:p>
          <a:p>
            <a:pPr marL="0" indent="0">
              <a:buNone/>
            </a:pPr>
            <a:endParaRPr lang="en-US" dirty="0" smtClean="0"/>
          </a:p>
          <a:p>
            <a:pPr marL="0" indent="0">
              <a:buNone/>
            </a:pPr>
            <a:endParaRPr lang="en-US" dirty="0" smtClean="0"/>
          </a:p>
          <a:p>
            <a:pPr marL="0" indent="0">
              <a:buNone/>
            </a:pPr>
            <a:endParaRPr lang="en-US" dirty="0" smtClean="0"/>
          </a:p>
          <a:p>
            <a:r>
              <a:rPr lang="en-US" dirty="0" smtClean="0"/>
              <a:t>Always fe80::/64 on every link</a:t>
            </a:r>
          </a:p>
          <a:p>
            <a:r>
              <a:rPr lang="en-US" dirty="0" smtClean="0"/>
              <a:t>Never forwarded/routed to another network (link scope)</a:t>
            </a:r>
          </a:p>
          <a:p>
            <a:r>
              <a:rPr lang="en-US" dirty="0" smtClean="0"/>
              <a:t>Must be present for interface to participate in IPv6, auto-configured</a:t>
            </a:r>
          </a:p>
          <a:p>
            <a:r>
              <a:rPr lang="en-US" dirty="0" err="1" smtClean="0"/>
              <a:t>ZoneID</a:t>
            </a:r>
            <a:r>
              <a:rPr lang="en-US" dirty="0" smtClean="0"/>
              <a:t> used to uniquely identity links:</a:t>
            </a:r>
          </a:p>
          <a:p>
            <a:pPr lvl="1"/>
            <a:r>
              <a:rPr lang="en-US" dirty="0" smtClean="0"/>
              <a:t>UNIX</a:t>
            </a:r>
            <a:r>
              <a:rPr lang="en-US" dirty="0"/>
              <a:t>:  ping6 fe80::101:1%eth0 (</a:t>
            </a:r>
            <a:r>
              <a:rPr lang="en-US" dirty="0" err="1"/>
              <a:t>ifconfig</a:t>
            </a:r>
            <a:r>
              <a:rPr lang="en-US" dirty="0"/>
              <a:t> -a)</a:t>
            </a:r>
          </a:p>
          <a:p>
            <a:pPr lvl="1"/>
            <a:r>
              <a:rPr lang="en-US" dirty="0"/>
              <a:t>Windows: ping fe80::101:1%12 (</a:t>
            </a:r>
            <a:r>
              <a:rPr lang="en-US" dirty="0" err="1"/>
              <a:t>ipconfig</a:t>
            </a:r>
            <a:r>
              <a:rPr lang="en-US" dirty="0"/>
              <a:t>/all</a:t>
            </a:r>
            <a:r>
              <a:rPr lang="en-US" dirty="0" smtClean="0"/>
              <a:t>)</a:t>
            </a:r>
          </a:p>
          <a:p>
            <a:pPr marL="228600" lvl="1" indent="0">
              <a:buNone/>
            </a:pPr>
            <a:endParaRPr lang="en-US" sz="1200" dirty="0" smtClean="0"/>
          </a:p>
          <a:p>
            <a:pPr marL="0" indent="0" algn="ctr">
              <a:buNone/>
            </a:pPr>
            <a:r>
              <a:rPr lang="en-US" sz="1800" dirty="0" smtClean="0"/>
              <a:t>From </a:t>
            </a:r>
            <a:r>
              <a:rPr lang="en-US" sz="1800" dirty="0"/>
              <a:t>Owen </a:t>
            </a:r>
            <a:r>
              <a:rPr lang="en-US" sz="1800" dirty="0" err="1"/>
              <a:t>DeLong@he.net’s</a:t>
            </a:r>
            <a:r>
              <a:rPr lang="en-US" sz="1800" dirty="0"/>
              <a:t> </a:t>
            </a:r>
            <a:r>
              <a:rPr lang="en-US" sz="1800" dirty="0">
                <a:hlinkClick r:id="rId2"/>
              </a:rPr>
              <a:t>Intro to IPv6 presentation</a:t>
            </a:r>
            <a:r>
              <a:rPr lang="en-US" sz="1800" dirty="0"/>
              <a:t> pg. </a:t>
            </a:r>
            <a:r>
              <a:rPr lang="en-US" sz="1800" dirty="0" smtClean="0"/>
              <a:t>22</a:t>
            </a:r>
            <a:endParaRPr lang="en-US" sz="1800" dirty="0"/>
          </a:p>
        </p:txBody>
      </p:sp>
      <p:sp>
        <p:nvSpPr>
          <p:cNvPr id="3" name="Title 2"/>
          <p:cNvSpPr>
            <a:spLocks noGrp="1"/>
          </p:cNvSpPr>
          <p:nvPr>
            <p:ph type="title"/>
          </p:nvPr>
        </p:nvSpPr>
        <p:spPr/>
        <p:txBody>
          <a:bodyPr/>
          <a:lstStyle/>
          <a:p>
            <a:r>
              <a:rPr lang="en-US" dirty="0" smtClean="0"/>
              <a:t>ipv6 Link Local address bit hierarchy</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32" y="1082669"/>
            <a:ext cx="8275341" cy="208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928811"/>
      </p:ext>
    </p:extLst>
  </p:cSld>
  <p:clrMapOvr>
    <a:masterClrMapping/>
  </p:clrMapOvr>
  <p:transition>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ipv6 Address space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75426092"/>
              </p:ext>
            </p:extLst>
          </p:nvPr>
        </p:nvGraphicFramePr>
        <p:xfrm>
          <a:off x="622998" y="1105608"/>
          <a:ext cx="7847762" cy="5191760"/>
        </p:xfrm>
        <a:graphic>
          <a:graphicData uri="http://schemas.openxmlformats.org/drawingml/2006/table">
            <a:tbl>
              <a:tblPr firstRow="1" bandRow="1">
                <a:tableStyleId>{5C22544A-7EE6-4342-B048-85BDC9FD1C3A}</a:tableStyleId>
              </a:tblPr>
              <a:tblGrid>
                <a:gridCol w="3158481"/>
                <a:gridCol w="4689281"/>
              </a:tblGrid>
              <a:tr h="370840">
                <a:tc>
                  <a:txBody>
                    <a:bodyPr/>
                    <a:lstStyle/>
                    <a:p>
                      <a:r>
                        <a:rPr lang="en-US" dirty="0" smtClean="0"/>
                        <a:t>Address</a:t>
                      </a:r>
                      <a:r>
                        <a:rPr lang="en-US" baseline="0" dirty="0" smtClean="0"/>
                        <a:t> Range</a:t>
                      </a:r>
                      <a:endParaRPr lang="en-US" dirty="0"/>
                    </a:p>
                  </a:txBody>
                  <a:tcPr/>
                </a:tc>
                <a:tc>
                  <a:txBody>
                    <a:bodyPr/>
                    <a:lstStyle/>
                    <a:p>
                      <a:r>
                        <a:rPr lang="en-US" dirty="0" smtClean="0"/>
                        <a:t>Description</a:t>
                      </a:r>
                      <a:endParaRPr lang="en-US" dirty="0"/>
                    </a:p>
                  </a:txBody>
                  <a:tcPr/>
                </a:tc>
              </a:tr>
              <a:tr h="370840">
                <a:tc>
                  <a:txBody>
                    <a:bodyPr/>
                    <a:lstStyle/>
                    <a:p>
                      <a:r>
                        <a:rPr lang="en-US" dirty="0" smtClean="0"/>
                        <a:t>0000-00FF::/8</a:t>
                      </a:r>
                      <a:endParaRPr lang="en-US" dirty="0"/>
                    </a:p>
                  </a:txBody>
                  <a:tcPr/>
                </a:tc>
                <a:tc>
                  <a:txBody>
                    <a:bodyPr/>
                    <a:lstStyle/>
                    <a:p>
                      <a:r>
                        <a:rPr lang="en-US" dirty="0" smtClean="0"/>
                        <a:t>Reserved and Special Purpose</a:t>
                      </a:r>
                      <a:endParaRPr lang="en-US" dirty="0"/>
                    </a:p>
                  </a:txBody>
                  <a:tcPr/>
                </a:tc>
              </a:tr>
              <a:tr h="370840">
                <a:tc>
                  <a:txBody>
                    <a:bodyPr/>
                    <a:lstStyle/>
                    <a:p>
                      <a:r>
                        <a:rPr lang="en-US" dirty="0" smtClean="0"/>
                        <a:t>0100-1FFF::/4</a:t>
                      </a:r>
                      <a:endParaRPr lang="en-US" dirty="0"/>
                    </a:p>
                  </a:txBody>
                  <a:tcPr/>
                </a:tc>
                <a:tc>
                  <a:txBody>
                    <a:bodyPr/>
                    <a:lstStyle/>
                    <a:p>
                      <a:r>
                        <a:rPr lang="en-US" dirty="0" smtClean="0"/>
                        <a:t>Reserved</a:t>
                      </a:r>
                      <a:endParaRPr lang="en-US" dirty="0"/>
                    </a:p>
                  </a:txBody>
                  <a:tcPr/>
                </a:tc>
              </a:tr>
              <a:tr h="370840">
                <a:tc>
                  <a:txBody>
                    <a:bodyPr/>
                    <a:lstStyle/>
                    <a:p>
                      <a:r>
                        <a:rPr lang="en-US" dirty="0" smtClean="0"/>
                        <a:t>2000-3FFF::/3</a:t>
                      </a:r>
                      <a:endParaRPr lang="en-US" dirty="0"/>
                    </a:p>
                  </a:txBody>
                  <a:tcPr/>
                </a:tc>
                <a:tc>
                  <a:txBody>
                    <a:bodyPr/>
                    <a:lstStyle/>
                    <a:p>
                      <a:r>
                        <a:rPr lang="en-US" dirty="0" smtClean="0"/>
                        <a:t>Global Unicast Addresses</a:t>
                      </a:r>
                      <a:endParaRPr lang="en-US" dirty="0"/>
                    </a:p>
                  </a:txBody>
                  <a:tcPr/>
                </a:tc>
              </a:tr>
              <a:tr h="370840">
                <a:tc>
                  <a:txBody>
                    <a:bodyPr/>
                    <a:lstStyle/>
                    <a:p>
                      <a:r>
                        <a:rPr lang="en-US" dirty="0" smtClean="0"/>
                        <a:t>	2000-2CFF</a:t>
                      </a:r>
                      <a:endParaRPr lang="en-US" dirty="0"/>
                    </a:p>
                  </a:txBody>
                  <a:tcPr/>
                </a:tc>
                <a:tc>
                  <a:txBody>
                    <a:bodyPr/>
                    <a:lstStyle/>
                    <a:p>
                      <a:r>
                        <a:rPr lang="en-US" dirty="0" smtClean="0"/>
                        <a:t>Allocated</a:t>
                      </a:r>
                      <a:endParaRPr lang="en-US" dirty="0"/>
                    </a:p>
                  </a:txBody>
                  <a:tcPr/>
                </a:tc>
              </a:tr>
              <a:tr h="370840">
                <a:tc>
                  <a:txBody>
                    <a:bodyPr/>
                    <a:lstStyle/>
                    <a:p>
                      <a:r>
                        <a:rPr lang="en-US" dirty="0" smtClean="0"/>
                        <a:t>	2D00-3FFF</a:t>
                      </a:r>
                      <a:endParaRPr lang="en-US" dirty="0"/>
                    </a:p>
                  </a:txBody>
                  <a:tcPr/>
                </a:tc>
                <a:tc>
                  <a:txBody>
                    <a:bodyPr/>
                    <a:lstStyle/>
                    <a:p>
                      <a:r>
                        <a:rPr lang="en-US" dirty="0" smtClean="0"/>
                        <a:t>Unallocated</a:t>
                      </a:r>
                      <a:endParaRPr lang="en-US" dirty="0"/>
                    </a:p>
                  </a:txBody>
                  <a:tcPr/>
                </a:tc>
              </a:tr>
              <a:tr h="370840">
                <a:tc>
                  <a:txBody>
                    <a:bodyPr/>
                    <a:lstStyle/>
                    <a:p>
                      <a:r>
                        <a:rPr lang="en-US" dirty="0" smtClean="0"/>
                        <a:t>4000-FBFF</a:t>
                      </a:r>
                      <a:endParaRPr lang="en-US" dirty="0"/>
                    </a:p>
                  </a:txBody>
                  <a:tcPr/>
                </a:tc>
                <a:tc>
                  <a:txBody>
                    <a:bodyPr/>
                    <a:lstStyle/>
                    <a:p>
                      <a:r>
                        <a:rPr lang="en-US" dirty="0" smtClean="0"/>
                        <a:t>Reserved (</a:t>
                      </a:r>
                      <a:r>
                        <a:rPr lang="en-US" b="0" i="1" dirty="0" smtClean="0"/>
                        <a:t>5 more /3s</a:t>
                      </a:r>
                      <a:r>
                        <a:rPr lang="en-US" dirty="0" smtClean="0"/>
                        <a:t>, a /4, /5, &amp; /6)</a:t>
                      </a:r>
                      <a:endParaRPr lang="en-US" dirty="0"/>
                    </a:p>
                  </a:txBody>
                  <a:tcPr/>
                </a:tc>
              </a:tr>
              <a:tr h="370840">
                <a:tc>
                  <a:txBody>
                    <a:bodyPr/>
                    <a:lstStyle/>
                    <a:p>
                      <a:r>
                        <a:rPr lang="en-US" dirty="0" smtClean="0"/>
                        <a:t>FC00-FDFF::/7</a:t>
                      </a:r>
                      <a:endParaRPr lang="en-US" dirty="0"/>
                    </a:p>
                  </a:txBody>
                  <a:tcPr/>
                </a:tc>
                <a:tc>
                  <a:txBody>
                    <a:bodyPr/>
                    <a:lstStyle/>
                    <a:p>
                      <a:r>
                        <a:rPr lang="en-US" dirty="0" smtClean="0"/>
                        <a:t>Unique Local Unicast Addresses</a:t>
                      </a:r>
                      <a:endParaRPr lang="en-US" dirty="0"/>
                    </a:p>
                  </a:txBody>
                  <a:tcPr/>
                </a:tc>
              </a:tr>
              <a:tr h="370840">
                <a:tc>
                  <a:txBody>
                    <a:bodyPr/>
                    <a:lstStyle/>
                    <a:p>
                      <a:r>
                        <a:rPr lang="en-US" dirty="0" smtClean="0"/>
                        <a:t>	FC00-FCFF::/8</a:t>
                      </a:r>
                      <a:endParaRPr lang="en-US" dirty="0"/>
                    </a:p>
                  </a:txBody>
                  <a:tcPr/>
                </a:tc>
                <a:tc>
                  <a:txBody>
                    <a:bodyPr/>
                    <a:lstStyle/>
                    <a:p>
                      <a:r>
                        <a:rPr lang="en-US" dirty="0" smtClean="0"/>
                        <a:t>Reserved for centralized allocations</a:t>
                      </a:r>
                      <a:endParaRPr lang="en-US" dirty="0"/>
                    </a:p>
                  </a:txBody>
                  <a:tcPr/>
                </a:tc>
              </a:tr>
              <a:tr h="370840">
                <a:tc>
                  <a:txBody>
                    <a:bodyPr/>
                    <a:lstStyle/>
                    <a:p>
                      <a:r>
                        <a:rPr lang="en-US" dirty="0" smtClean="0"/>
                        <a:t>	FD00-FDFF::/8</a:t>
                      </a:r>
                      <a:endParaRPr lang="en-US" dirty="0"/>
                    </a:p>
                  </a:txBody>
                  <a:tcPr/>
                </a:tc>
                <a:tc>
                  <a:txBody>
                    <a:bodyPr/>
                    <a:lstStyle/>
                    <a:p>
                      <a:r>
                        <a:rPr lang="en-US" dirty="0" smtClean="0"/>
                        <a:t>Unrestricted –</a:t>
                      </a:r>
                      <a:r>
                        <a:rPr lang="en-US" baseline="0" dirty="0" smtClean="0"/>
                        <a:t> </a:t>
                      </a:r>
                      <a:r>
                        <a:rPr lang="en-US" dirty="0" smtClean="0"/>
                        <a:t>no registry/registration</a:t>
                      </a:r>
                      <a:endParaRPr lang="en-US" dirty="0"/>
                    </a:p>
                  </a:txBody>
                  <a:tcPr/>
                </a:tc>
              </a:tr>
              <a:tr h="370840">
                <a:tc>
                  <a:txBody>
                    <a:bodyPr/>
                    <a:lstStyle/>
                    <a:p>
                      <a:r>
                        <a:rPr lang="en-US" dirty="0" smtClean="0"/>
                        <a:t>FE00-FE7F::/9</a:t>
                      </a:r>
                      <a:endParaRPr lang="en-US" dirty="0"/>
                    </a:p>
                  </a:txBody>
                  <a:tcPr/>
                </a:tc>
                <a:tc>
                  <a:txBody>
                    <a:bodyPr/>
                    <a:lstStyle/>
                    <a:p>
                      <a:r>
                        <a:rPr lang="en-US" dirty="0" smtClean="0"/>
                        <a:t>Reserved</a:t>
                      </a:r>
                      <a:endParaRPr lang="en-US" dirty="0"/>
                    </a:p>
                  </a:txBody>
                  <a:tcPr/>
                </a:tc>
              </a:tr>
              <a:tr h="370840">
                <a:tc>
                  <a:txBody>
                    <a:bodyPr/>
                    <a:lstStyle/>
                    <a:p>
                      <a:r>
                        <a:rPr lang="en-US" dirty="0" smtClean="0"/>
                        <a:t>FE80-FEBF::/10</a:t>
                      </a:r>
                      <a:endParaRPr lang="en-US" dirty="0"/>
                    </a:p>
                  </a:txBody>
                  <a:tcPr/>
                </a:tc>
                <a:tc>
                  <a:txBody>
                    <a:bodyPr/>
                    <a:lstStyle/>
                    <a:p>
                      <a:r>
                        <a:rPr lang="en-US" dirty="0" smtClean="0"/>
                        <a:t>Link-local Addresses</a:t>
                      </a:r>
                      <a:endParaRPr lang="en-US" dirty="0"/>
                    </a:p>
                  </a:txBody>
                  <a:tcPr/>
                </a:tc>
              </a:tr>
              <a:tr h="370840">
                <a:tc>
                  <a:txBody>
                    <a:bodyPr/>
                    <a:lstStyle/>
                    <a:p>
                      <a:r>
                        <a:rPr lang="en-US" dirty="0" smtClean="0"/>
                        <a:t>FEC0-FEFF::/10</a:t>
                      </a:r>
                      <a:endParaRPr lang="en-US" dirty="0"/>
                    </a:p>
                  </a:txBody>
                  <a:tcPr/>
                </a:tc>
                <a:tc>
                  <a:txBody>
                    <a:bodyPr/>
                    <a:lstStyle/>
                    <a:p>
                      <a:r>
                        <a:rPr lang="en-US" dirty="0" smtClean="0"/>
                        <a:t>Reserved (Formerly Site-Local)</a:t>
                      </a:r>
                      <a:endParaRPr lang="en-US" dirty="0"/>
                    </a:p>
                  </a:txBody>
                  <a:tcPr/>
                </a:tc>
              </a:tr>
              <a:tr h="370840">
                <a:tc>
                  <a:txBody>
                    <a:bodyPr/>
                    <a:lstStyle/>
                    <a:p>
                      <a:r>
                        <a:rPr lang="en-US" dirty="0" smtClean="0"/>
                        <a:t>FF00-FFFF::/8</a:t>
                      </a:r>
                      <a:endParaRPr lang="en-US" dirty="0"/>
                    </a:p>
                  </a:txBody>
                  <a:tcPr/>
                </a:tc>
                <a:tc>
                  <a:txBody>
                    <a:bodyPr/>
                    <a:lstStyle/>
                    <a:p>
                      <a:r>
                        <a:rPr lang="en-US" dirty="0" smtClean="0"/>
                        <a:t>Multicast</a:t>
                      </a:r>
                      <a:endParaRPr lang="en-US" dirty="0"/>
                    </a:p>
                  </a:txBody>
                  <a:tcPr/>
                </a:tc>
              </a:tr>
            </a:tbl>
          </a:graphicData>
        </a:graphic>
      </p:graphicFrame>
    </p:spTree>
    <p:extLst>
      <p:ext uri="{BB962C8B-B14F-4D97-AF65-F5344CB8AC3E}">
        <p14:creationId xmlns:p14="http://schemas.microsoft.com/office/powerpoint/2010/main" val="2648972524"/>
      </p:ext>
    </p:extLst>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a:bodyPr>
          <a:lstStyle/>
          <a:p>
            <a:r>
              <a:rPr lang="en-US" dirty="0" smtClean="0"/>
              <a:t>Always 64 bits – Why?</a:t>
            </a:r>
          </a:p>
          <a:p>
            <a:pPr lvl="1"/>
            <a:r>
              <a:rPr lang="en-US" dirty="0" smtClean="0"/>
              <a:t>IEEE hands out 48 bit (EUI-48) and 64 bit (EUI-64) MACs</a:t>
            </a:r>
          </a:p>
          <a:p>
            <a:pPr lvl="1"/>
            <a:r>
              <a:rPr lang="en-US" dirty="0" smtClean="0"/>
              <a:t>Original idea was to use MAC to generate IID like in IPX</a:t>
            </a:r>
          </a:p>
          <a:p>
            <a:pPr lvl="1"/>
            <a:endParaRPr lang="en-US" dirty="0" smtClean="0"/>
          </a:p>
          <a:p>
            <a:pPr lvl="1"/>
            <a:r>
              <a:rPr lang="en-US" dirty="0" smtClean="0"/>
              <a:t>For 48 bit MACs, you insert 								0xFFFE in the middle to 											generate a 64 bit address										(IEEE Rule)</a:t>
            </a:r>
          </a:p>
          <a:p>
            <a:pPr lvl="1"/>
            <a:r>
              <a:rPr lang="en-US" dirty="0" smtClean="0"/>
              <a:t>The “U” bit is also flipped										(Modified EUI-64)												This is so if you create a											local address you can use										2001:db8::1 instead of											2001:db8::0200:0:0:1											Wasn’t that nice of them?</a:t>
            </a:r>
          </a:p>
        </p:txBody>
      </p:sp>
      <p:sp>
        <p:nvSpPr>
          <p:cNvPr id="3" name="Title 2"/>
          <p:cNvSpPr>
            <a:spLocks noGrp="1"/>
          </p:cNvSpPr>
          <p:nvPr>
            <p:ph type="title"/>
          </p:nvPr>
        </p:nvSpPr>
        <p:spPr/>
        <p:txBody>
          <a:bodyPr/>
          <a:lstStyle/>
          <a:p>
            <a:r>
              <a:rPr lang="en-US" dirty="0" smtClean="0"/>
              <a:t>ipv6 interface addressing</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724" y="2606468"/>
            <a:ext cx="4344885" cy="324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356996"/>
      </p:ext>
    </p:extLst>
  </p:cSld>
  <p:clrMapOvr>
    <a:masterClrMapping/>
  </p:clrMapOvr>
  <p:transition>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a:bodyPr>
          <a:lstStyle/>
          <a:p>
            <a:r>
              <a:rPr lang="en-US" dirty="0" smtClean="0"/>
              <a:t>Modified EUI-64 was originally used for Stateless Auto Address Configuration (SLAAC)</a:t>
            </a:r>
          </a:p>
          <a:p>
            <a:pPr lvl="1"/>
            <a:r>
              <a:rPr lang="en-US" dirty="0" smtClean="0"/>
              <a:t>When a node received an RA it used the prefix(</a:t>
            </a:r>
            <a:r>
              <a:rPr lang="en-US" dirty="0" err="1" smtClean="0"/>
              <a:t>es</a:t>
            </a:r>
            <a:r>
              <a:rPr lang="en-US" dirty="0" smtClean="0"/>
              <a:t>) and M-EUI-64 to create addresses</a:t>
            </a:r>
          </a:p>
          <a:p>
            <a:r>
              <a:rPr lang="en-US" dirty="0" smtClean="0"/>
              <a:t>Unfortunately M-EUI-64 based addresses can be used as a super cookie</a:t>
            </a:r>
          </a:p>
          <a:p>
            <a:r>
              <a:rPr lang="en-US" dirty="0" smtClean="0"/>
              <a:t>To address this, privacy extensions were created (RFC 4941)</a:t>
            </a:r>
          </a:p>
          <a:p>
            <a:pPr lvl="1"/>
            <a:r>
              <a:rPr lang="en-US" dirty="0" smtClean="0"/>
              <a:t>With privacy extensions, the IID is essentially a random number that can periodically change</a:t>
            </a:r>
          </a:p>
          <a:p>
            <a:r>
              <a:rPr lang="en-US" dirty="0" smtClean="0"/>
              <a:t>Privacy addresses are great for consumers but problematic for the enterprise</a:t>
            </a:r>
          </a:p>
          <a:p>
            <a:pPr lvl="1"/>
            <a:r>
              <a:rPr lang="en-US" dirty="0" smtClean="0"/>
              <a:t>DHCPv6 relays don’t include client MAC address</a:t>
            </a:r>
          </a:p>
          <a:p>
            <a:pPr lvl="1"/>
            <a:r>
              <a:rPr lang="en-US" dirty="0" smtClean="0"/>
              <a:t>Privacy addresses make accountability/security difficult because addresses periodically rotate/change</a:t>
            </a:r>
          </a:p>
        </p:txBody>
      </p:sp>
      <p:sp>
        <p:nvSpPr>
          <p:cNvPr id="3" name="Title 2"/>
          <p:cNvSpPr>
            <a:spLocks noGrp="1"/>
          </p:cNvSpPr>
          <p:nvPr>
            <p:ph type="title"/>
          </p:nvPr>
        </p:nvSpPr>
        <p:spPr/>
        <p:txBody>
          <a:bodyPr/>
          <a:lstStyle/>
          <a:p>
            <a:r>
              <a:rPr lang="en-US" dirty="0" smtClean="0"/>
              <a:t>ipv6 interface addressing</a:t>
            </a:r>
            <a:endParaRPr lang="en-US" dirty="0"/>
          </a:p>
        </p:txBody>
      </p:sp>
    </p:spTree>
    <p:extLst>
      <p:ext uri="{BB962C8B-B14F-4D97-AF65-F5344CB8AC3E}">
        <p14:creationId xmlns:p14="http://schemas.microsoft.com/office/powerpoint/2010/main" val="2086310853"/>
      </p:ext>
    </p:extLst>
  </p:cSld>
  <p:clrMapOvr>
    <a:masterClrMapping/>
  </p:clrMapOvr>
  <p:transition>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928" y="3363193"/>
            <a:ext cx="6717422" cy="305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2"/>
          </p:nvPr>
        </p:nvSpPr>
        <p:spPr>
          <a:xfrm>
            <a:off x="190919" y="1038225"/>
            <a:ext cx="8872694" cy="5372100"/>
          </a:xfrm>
        </p:spPr>
        <p:txBody>
          <a:bodyPr/>
          <a:lstStyle/>
          <a:p>
            <a:r>
              <a:rPr lang="en-US" sz="1800" dirty="0" smtClean="0"/>
              <a:t>FF00::/12 – Well known (e.g. OSPFv3)</a:t>
            </a:r>
          </a:p>
          <a:p>
            <a:r>
              <a:rPr lang="en-US" sz="1800" dirty="0" smtClean="0"/>
              <a:t>FF10::/12 – Locally defined</a:t>
            </a:r>
          </a:p>
          <a:p>
            <a:r>
              <a:rPr lang="en-US" sz="1800" dirty="0" smtClean="0"/>
              <a:t>FF30::/12 – Locally defined using global unicast prefix</a:t>
            </a:r>
          </a:p>
          <a:p>
            <a:r>
              <a:rPr lang="en-US" sz="1800" dirty="0" smtClean="0"/>
              <a:t>FF70::/12 – Locally defined using prefix with embedded RP</a:t>
            </a:r>
          </a:p>
          <a:p>
            <a:r>
              <a:rPr lang="en-US" sz="1800" dirty="0" smtClean="0"/>
              <a:t>Bits:</a:t>
            </a:r>
          </a:p>
          <a:p>
            <a:pPr marL="0" indent="0">
              <a:buNone/>
            </a:pPr>
            <a:r>
              <a:rPr lang="en-US" sz="1800" dirty="0" smtClean="0"/>
              <a:t>1111-1111-0RPT-SSSS-0000-IIII-LLLL-LLLL-&lt;64 bit prefix&gt;-&lt;32 bit GID&gt;</a:t>
            </a:r>
          </a:p>
          <a:p>
            <a:pPr marL="0" indent="0">
              <a:buNone/>
            </a:pPr>
            <a:r>
              <a:rPr lang="en-US" sz="1600" dirty="0" smtClean="0"/>
              <a:t>R=Embedded RP</a:t>
            </a:r>
          </a:p>
          <a:p>
            <a:pPr marL="0" indent="0">
              <a:buNone/>
            </a:pPr>
            <a:r>
              <a:rPr lang="en-US" sz="1600" dirty="0" smtClean="0"/>
              <a:t>P=Global Prefix</a:t>
            </a:r>
          </a:p>
          <a:p>
            <a:pPr marL="0" indent="0">
              <a:buNone/>
            </a:pPr>
            <a:r>
              <a:rPr lang="en-US" sz="1600" dirty="0" smtClean="0"/>
              <a:t>T=Locally Defined</a:t>
            </a:r>
          </a:p>
          <a:p>
            <a:pPr marL="0" indent="0">
              <a:buNone/>
            </a:pPr>
            <a:r>
              <a:rPr lang="en-US" sz="1600" dirty="0" smtClean="0"/>
              <a:t>S=Scope Bits</a:t>
            </a:r>
          </a:p>
          <a:p>
            <a:pPr marL="0" indent="0">
              <a:buNone/>
            </a:pPr>
            <a:r>
              <a:rPr lang="en-US" sz="1600" dirty="0" smtClean="0"/>
              <a:t>I=RP Address</a:t>
            </a:r>
          </a:p>
          <a:p>
            <a:pPr marL="0" indent="0">
              <a:buNone/>
            </a:pPr>
            <a:r>
              <a:rPr lang="en-US" sz="1600" dirty="0" smtClean="0"/>
              <a:t>L=Prefix Length</a:t>
            </a:r>
            <a:endParaRPr lang="en-US" sz="1600" dirty="0"/>
          </a:p>
        </p:txBody>
      </p:sp>
      <p:sp>
        <p:nvSpPr>
          <p:cNvPr id="3" name="Title 2"/>
          <p:cNvSpPr>
            <a:spLocks noGrp="1"/>
          </p:cNvSpPr>
          <p:nvPr>
            <p:ph type="title"/>
          </p:nvPr>
        </p:nvSpPr>
        <p:spPr/>
        <p:txBody>
          <a:bodyPr/>
          <a:lstStyle/>
          <a:p>
            <a:r>
              <a:rPr lang="en-US" dirty="0" smtClean="0"/>
              <a:t>ipv6 Multicast addressing</a:t>
            </a:r>
            <a:endParaRPr lang="en-US" dirty="0"/>
          </a:p>
        </p:txBody>
      </p:sp>
    </p:spTree>
    <p:extLst>
      <p:ext uri="{BB962C8B-B14F-4D97-AF65-F5344CB8AC3E}">
        <p14:creationId xmlns:p14="http://schemas.microsoft.com/office/powerpoint/2010/main" val="459522280"/>
      </p:ext>
    </p:extLst>
  </p:cSld>
  <p:clrMapOvr>
    <a:masterClrMapping/>
  </p:clrMapOvr>
  <p:transition>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en-US" dirty="0" smtClean="0"/>
              <a:t>IPv4 Compatible	-	::&lt;</a:t>
            </a:r>
            <a:r>
              <a:rPr lang="en-US" dirty="0"/>
              <a:t>IPv4&gt; </a:t>
            </a:r>
            <a:r>
              <a:rPr lang="en-US" dirty="0" smtClean="0"/>
              <a:t>(deprecated)</a:t>
            </a:r>
            <a:endParaRPr lang="en-US" dirty="0"/>
          </a:p>
          <a:p>
            <a:pPr marL="0" indent="0">
              <a:buNone/>
            </a:pPr>
            <a:r>
              <a:rPr lang="en-US" dirty="0" smtClean="0"/>
              <a:t>IPv4 Mapped		-	::</a:t>
            </a:r>
            <a:r>
              <a:rPr lang="en-US" dirty="0"/>
              <a:t>FFFF:&lt;IPv4</a:t>
            </a:r>
            <a:r>
              <a:rPr lang="en-US" dirty="0" smtClean="0"/>
              <a:t>&gt;</a:t>
            </a:r>
          </a:p>
          <a:p>
            <a:pPr marL="0" indent="0">
              <a:buNone/>
            </a:pPr>
            <a:r>
              <a:rPr lang="en-US" dirty="0" smtClean="0"/>
              <a:t>Discard Prefix		-	0100::/64 (Implement RTBH)</a:t>
            </a:r>
          </a:p>
          <a:p>
            <a:pPr marL="0" indent="0">
              <a:buNone/>
            </a:pPr>
            <a:r>
              <a:rPr lang="en-US" dirty="0" smtClean="0"/>
              <a:t>Well Known Prefix -	64:ff9b::/96 (NAT64)</a:t>
            </a:r>
          </a:p>
          <a:p>
            <a:pPr marL="0" indent="0">
              <a:buNone/>
            </a:pPr>
            <a:r>
              <a:rPr lang="en-US" dirty="0" err="1" smtClean="0"/>
              <a:t>Teredo</a:t>
            </a:r>
            <a:r>
              <a:rPr lang="en-US" dirty="0" smtClean="0"/>
              <a:t>				-	2001:0000::/32 (Tunnel through NAT)</a:t>
            </a:r>
          </a:p>
          <a:p>
            <a:pPr marL="0" indent="0">
              <a:buNone/>
            </a:pPr>
            <a:r>
              <a:rPr lang="en-US" dirty="0" smtClean="0"/>
              <a:t>Documentation	-	2001:db8::/32</a:t>
            </a:r>
          </a:p>
          <a:p>
            <a:pPr marL="0" indent="0">
              <a:buNone/>
            </a:pPr>
            <a:r>
              <a:rPr lang="en-US" dirty="0" smtClean="0"/>
              <a:t>6to4				-	2002</a:t>
            </a:r>
            <a:r>
              <a:rPr lang="en-US" dirty="0"/>
              <a:t>::/16 - </a:t>
            </a:r>
            <a:r>
              <a:rPr lang="en-US" dirty="0" smtClean="0"/>
              <a:t>6to4 (Tunnel through IPv4)</a:t>
            </a:r>
          </a:p>
          <a:p>
            <a:pPr lvl="2"/>
            <a:r>
              <a:rPr lang="en-US" dirty="0" smtClean="0"/>
              <a:t>2002:&lt;Public IPv4 Address&gt;::/48 (Private IPv4 Address undefined)</a:t>
            </a:r>
          </a:p>
          <a:p>
            <a:pPr marL="0" indent="0">
              <a:buNone/>
            </a:pPr>
            <a:r>
              <a:rPr lang="en-US" dirty="0" smtClean="0"/>
              <a:t>ISATAP (</a:t>
            </a:r>
            <a:r>
              <a:rPr lang="en-US" dirty="0" err="1" smtClean="0"/>
              <a:t>IntraSite</a:t>
            </a:r>
            <a:r>
              <a:rPr lang="en-US" dirty="0" smtClean="0"/>
              <a:t> Tunnel through IPv4)</a:t>
            </a:r>
          </a:p>
          <a:p>
            <a:pPr lvl="2"/>
            <a:r>
              <a:rPr lang="en-US" dirty="0" smtClean="0"/>
              <a:t>64 bit Unicast Prefix:0:5efe:&lt;Private IPv4 Address&gt;</a:t>
            </a:r>
          </a:p>
          <a:p>
            <a:pPr lvl="2"/>
            <a:r>
              <a:rPr lang="en-US" dirty="0"/>
              <a:t>64 bit Unicast </a:t>
            </a:r>
            <a:r>
              <a:rPr lang="en-US" dirty="0" smtClean="0"/>
              <a:t>Prefix:200:5efe</a:t>
            </a:r>
            <a:r>
              <a:rPr lang="en-US" dirty="0"/>
              <a:t>:&lt;</a:t>
            </a:r>
            <a:r>
              <a:rPr lang="en-US" dirty="0" smtClean="0"/>
              <a:t>Public </a:t>
            </a:r>
            <a:r>
              <a:rPr lang="en-US" dirty="0"/>
              <a:t>IPv4 Address</a:t>
            </a:r>
            <a:r>
              <a:rPr lang="en-US" dirty="0" smtClean="0"/>
              <a:t>&gt;</a:t>
            </a:r>
          </a:p>
          <a:p>
            <a:pPr marL="64008" indent="0">
              <a:buNone/>
            </a:pPr>
            <a:r>
              <a:rPr lang="en-US" dirty="0" smtClean="0"/>
              <a:t>Solicited-Node Multicast</a:t>
            </a:r>
          </a:p>
          <a:p>
            <a:pPr lvl="2"/>
            <a:r>
              <a:rPr lang="en-US" dirty="0" smtClean="0"/>
              <a:t>ff02::1::ff00:0/104 + last 24 bits of IPv6 Address</a:t>
            </a:r>
            <a:endParaRPr lang="en-US" dirty="0"/>
          </a:p>
          <a:p>
            <a:pPr marL="0" indent="0">
              <a:buNone/>
            </a:pPr>
            <a:endParaRPr lang="en-US" dirty="0"/>
          </a:p>
        </p:txBody>
      </p:sp>
      <p:sp>
        <p:nvSpPr>
          <p:cNvPr id="3" name="Title 2"/>
          <p:cNvSpPr>
            <a:spLocks noGrp="1"/>
          </p:cNvSpPr>
          <p:nvPr>
            <p:ph type="title"/>
          </p:nvPr>
        </p:nvSpPr>
        <p:spPr/>
        <p:txBody>
          <a:bodyPr/>
          <a:lstStyle/>
          <a:p>
            <a:r>
              <a:rPr lang="en-US" dirty="0"/>
              <a:t>IPv6 </a:t>
            </a:r>
            <a:r>
              <a:rPr lang="en-US" dirty="0" smtClean="0"/>
              <a:t>special addresses</a:t>
            </a:r>
            <a:endParaRPr lang="en-US" dirty="0"/>
          </a:p>
        </p:txBody>
      </p:sp>
    </p:spTree>
    <p:extLst>
      <p:ext uri="{BB962C8B-B14F-4D97-AF65-F5344CB8AC3E}">
        <p14:creationId xmlns:p14="http://schemas.microsoft.com/office/powerpoint/2010/main" val="2356139346"/>
      </p:ext>
    </p:extLst>
  </p:cSld>
  <p:clrMapOvr>
    <a:masterClrMapping/>
  </p:clrMapOvr>
  <p:transition>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a:bodyPr>
          <a:lstStyle/>
          <a:p>
            <a:pPr marL="0" indent="0">
              <a:buNone/>
            </a:pPr>
            <a:r>
              <a:rPr lang="en-US" sz="2600" dirty="0" smtClean="0"/>
              <a:t>IPv4 L2 Cache:</a:t>
            </a:r>
          </a:p>
          <a:p>
            <a:pPr marL="0" indent="0">
              <a:buNone/>
            </a:pPr>
            <a:r>
              <a:rPr lang="en-US" sz="1400" dirty="0" smtClean="0">
                <a:latin typeface="Courier New" pitchFamily="49" charset="0"/>
                <a:cs typeface="Courier New" pitchFamily="49" charset="0"/>
              </a:rPr>
              <a:t># </a:t>
            </a:r>
            <a:r>
              <a:rPr lang="en-US" sz="1400" dirty="0" err="1">
                <a:latin typeface="Courier New" pitchFamily="49" charset="0"/>
                <a:cs typeface="Courier New" pitchFamily="49" charset="0"/>
              </a:rPr>
              <a:t>arp</a:t>
            </a:r>
            <a:r>
              <a:rPr lang="en-US" sz="1400" dirty="0">
                <a:latin typeface="Courier New" pitchFamily="49" charset="0"/>
                <a:cs typeface="Courier New" pitchFamily="49" charset="0"/>
              </a:rPr>
              <a:t> -a</a:t>
            </a:r>
          </a:p>
          <a:p>
            <a:pPr marL="0" indent="0">
              <a:buNone/>
            </a:pPr>
            <a:r>
              <a:rPr lang="en-US" sz="1400" dirty="0">
                <a:latin typeface="Courier New" pitchFamily="49" charset="0"/>
                <a:cs typeface="Courier New" pitchFamily="49" charset="0"/>
              </a:rPr>
              <a:t>athena.int.level14.net (192.168.234.142) at 00:0c:29:e9:bc:50 [ether] on eth0</a:t>
            </a:r>
          </a:p>
          <a:p>
            <a:pPr marL="0" indent="0">
              <a:buNone/>
            </a:pPr>
            <a:r>
              <a:rPr lang="en-US" sz="1400" dirty="0" err="1">
                <a:latin typeface="Courier New" pitchFamily="49" charset="0"/>
                <a:cs typeface="Courier New" pitchFamily="49" charset="0"/>
              </a:rPr>
              <a:t>honeydrop.local</a:t>
            </a:r>
            <a:r>
              <a:rPr lang="en-US" sz="1400" dirty="0">
                <a:latin typeface="Courier New" pitchFamily="49" charset="0"/>
                <a:cs typeface="Courier New" pitchFamily="49" charset="0"/>
              </a:rPr>
              <a:t> (192.168.234.180) at 00:26:2d:fc:05:9b [ether] on eth0</a:t>
            </a:r>
          </a:p>
          <a:p>
            <a:pPr marL="0" indent="0">
              <a:buNone/>
            </a:pPr>
            <a:r>
              <a:rPr lang="en-US" sz="1400" dirty="0">
                <a:latin typeface="Courier New" pitchFamily="49" charset="0"/>
                <a:cs typeface="Courier New" pitchFamily="49" charset="0"/>
              </a:rPr>
              <a:t>hsrp-vl101.int.level14.net (192.168.234.129) at 00:00:0c:9f:f0:65 [ether] on eth0</a:t>
            </a:r>
            <a:endParaRPr lang="en-US" sz="1400" dirty="0" smtClean="0">
              <a:latin typeface="Courier New" pitchFamily="49" charset="0"/>
              <a:cs typeface="Courier New" pitchFamily="49" charset="0"/>
            </a:endParaRPr>
          </a:p>
          <a:p>
            <a:pPr marL="0" indent="0">
              <a:buNone/>
            </a:pPr>
            <a:endParaRPr lang="en-US" sz="1400" dirty="0" smtClean="0">
              <a:latin typeface="Courier New" pitchFamily="49" charset="0"/>
              <a:cs typeface="Courier New" pitchFamily="49" charset="0"/>
            </a:endParaRPr>
          </a:p>
          <a:p>
            <a:pPr marL="0" indent="0">
              <a:buNone/>
            </a:pPr>
            <a:r>
              <a:rPr lang="en-US" sz="2600" dirty="0" smtClean="0"/>
              <a:t>IPv6 </a:t>
            </a:r>
            <a:r>
              <a:rPr lang="en-US" sz="2600" dirty="0"/>
              <a:t>L2 Cache:</a:t>
            </a:r>
          </a:p>
          <a:p>
            <a:pPr marL="0" indent="0">
              <a:buNone/>
            </a:pPr>
            <a:r>
              <a:rPr lang="en-US" sz="1400" dirty="0">
                <a:latin typeface="Courier New" pitchFamily="49" charset="0"/>
                <a:cs typeface="Courier New" pitchFamily="49" charset="0"/>
              </a:rPr>
              <a:t>root@ubuntu12:~# </a:t>
            </a:r>
            <a:r>
              <a:rPr lang="en-US" sz="1400" dirty="0" err="1">
                <a:latin typeface="Courier New" pitchFamily="49" charset="0"/>
                <a:cs typeface="Courier New" pitchFamily="49" charset="0"/>
              </a:rPr>
              <a:t>ip</a:t>
            </a:r>
            <a:r>
              <a:rPr lang="en-US" sz="1400" dirty="0">
                <a:latin typeface="Courier New" pitchFamily="49" charset="0"/>
                <a:cs typeface="Courier New" pitchFamily="49" charset="0"/>
              </a:rPr>
              <a:t> -6 </a:t>
            </a:r>
            <a:r>
              <a:rPr lang="en-US" sz="1400" dirty="0" smtClean="0">
                <a:latin typeface="Courier New" pitchFamily="49" charset="0"/>
                <a:cs typeface="Courier New" pitchFamily="49" charset="0"/>
              </a:rPr>
              <a:t>neigh show</a:t>
            </a:r>
            <a:endParaRPr lang="en-US" sz="1400" dirty="0">
              <a:latin typeface="Courier New" pitchFamily="49" charset="0"/>
              <a:cs typeface="Courier New" pitchFamily="49" charset="0"/>
            </a:endParaRPr>
          </a:p>
          <a:p>
            <a:pPr marL="0" indent="0">
              <a:buNone/>
            </a:pPr>
            <a:r>
              <a:rPr lang="en-US" sz="1400" dirty="0">
                <a:latin typeface="Courier New" pitchFamily="49" charset="0"/>
                <a:cs typeface="Courier New" pitchFamily="49" charset="0"/>
              </a:rPr>
              <a:t>fe80::101:2 </a:t>
            </a:r>
            <a:r>
              <a:rPr lang="en-US" sz="1400" dirty="0" err="1">
                <a:latin typeface="Courier New" pitchFamily="49" charset="0"/>
                <a:cs typeface="Courier New" pitchFamily="49" charset="0"/>
              </a:rPr>
              <a:t>dev</a:t>
            </a:r>
            <a:r>
              <a:rPr lang="en-US" sz="1400" dirty="0">
                <a:latin typeface="Courier New" pitchFamily="49" charset="0"/>
                <a:cs typeface="Courier New" pitchFamily="49" charset="0"/>
              </a:rPr>
              <a:t> eth0 </a:t>
            </a:r>
            <a:r>
              <a:rPr lang="en-US" sz="1400" dirty="0" err="1">
                <a:latin typeface="Courier New" pitchFamily="49" charset="0"/>
                <a:cs typeface="Courier New" pitchFamily="49" charset="0"/>
              </a:rPr>
              <a:t>lladdr</a:t>
            </a:r>
            <a:r>
              <a:rPr lang="en-US" sz="1400" dirty="0">
                <a:latin typeface="Courier New" pitchFamily="49" charset="0"/>
                <a:cs typeface="Courier New" pitchFamily="49" charset="0"/>
              </a:rPr>
              <a:t> a8:b1:d4:60:11:41 router STALE</a:t>
            </a:r>
          </a:p>
          <a:p>
            <a:pPr marL="0" indent="0">
              <a:buNone/>
            </a:pPr>
            <a:r>
              <a:rPr lang="en-US" sz="1400" dirty="0" smtClean="0">
                <a:latin typeface="Courier New" pitchFamily="49" charset="0"/>
                <a:cs typeface="Courier New" pitchFamily="49" charset="0"/>
              </a:rPr>
              <a:t>2001:470:c4e9:fb1:3fd:6182:d9b6:b027 </a:t>
            </a:r>
            <a:r>
              <a:rPr lang="en-US" sz="1400" dirty="0" err="1">
                <a:latin typeface="Courier New" pitchFamily="49" charset="0"/>
                <a:cs typeface="Courier New" pitchFamily="49" charset="0"/>
              </a:rPr>
              <a:t>dev</a:t>
            </a:r>
            <a:r>
              <a:rPr lang="en-US" sz="1400" dirty="0">
                <a:latin typeface="Courier New" pitchFamily="49" charset="0"/>
                <a:cs typeface="Courier New" pitchFamily="49" charset="0"/>
              </a:rPr>
              <a:t> eth0 </a:t>
            </a:r>
            <a:r>
              <a:rPr lang="en-US" sz="1400" dirty="0" err="1">
                <a:latin typeface="Courier New" pitchFamily="49" charset="0"/>
                <a:cs typeface="Courier New" pitchFamily="49" charset="0"/>
              </a:rPr>
              <a:t>lladdr</a:t>
            </a:r>
            <a:r>
              <a:rPr lang="en-US" sz="1400" dirty="0">
                <a:latin typeface="Courier New" pitchFamily="49" charset="0"/>
                <a:cs typeface="Courier New" pitchFamily="49" charset="0"/>
              </a:rPr>
              <a:t> 00:26:2d:fc:05:9b REACHABLE</a:t>
            </a:r>
          </a:p>
          <a:p>
            <a:pPr marL="0" indent="0">
              <a:buNone/>
            </a:pPr>
            <a:r>
              <a:rPr lang="en-US" sz="1400" dirty="0">
                <a:latin typeface="Courier New" pitchFamily="49" charset="0"/>
                <a:cs typeface="Courier New" pitchFamily="49" charset="0"/>
              </a:rPr>
              <a:t>fe80::101:1 </a:t>
            </a:r>
            <a:r>
              <a:rPr lang="en-US" sz="1400" dirty="0" err="1">
                <a:latin typeface="Courier New" pitchFamily="49" charset="0"/>
                <a:cs typeface="Courier New" pitchFamily="49" charset="0"/>
              </a:rPr>
              <a:t>dev</a:t>
            </a:r>
            <a:r>
              <a:rPr lang="en-US" sz="1400" dirty="0">
                <a:latin typeface="Courier New" pitchFamily="49" charset="0"/>
                <a:cs typeface="Courier New" pitchFamily="49" charset="0"/>
              </a:rPr>
              <a:t> eth0 </a:t>
            </a:r>
            <a:r>
              <a:rPr lang="en-US" sz="1400" dirty="0" err="1">
                <a:latin typeface="Courier New" pitchFamily="49" charset="0"/>
                <a:cs typeface="Courier New" pitchFamily="49" charset="0"/>
              </a:rPr>
              <a:t>lladdr</a:t>
            </a:r>
            <a:r>
              <a:rPr lang="en-US" sz="1400" dirty="0">
                <a:latin typeface="Courier New" pitchFamily="49" charset="0"/>
                <a:cs typeface="Courier New" pitchFamily="49" charset="0"/>
              </a:rPr>
              <a:t> 00:05:73:a0:00:66 router STALE</a:t>
            </a:r>
          </a:p>
          <a:p>
            <a:pPr marL="0" indent="0">
              <a:buNone/>
            </a:pPr>
            <a:r>
              <a:rPr lang="en-US" sz="1400" dirty="0">
                <a:latin typeface="Courier New" pitchFamily="49" charset="0"/>
                <a:cs typeface="Courier New" pitchFamily="49" charset="0"/>
              </a:rPr>
              <a:t>fe80::19:7ff:fe24:4fcb </a:t>
            </a:r>
            <a:r>
              <a:rPr lang="en-US" sz="1400" dirty="0" err="1">
                <a:latin typeface="Courier New" pitchFamily="49" charset="0"/>
                <a:cs typeface="Courier New" pitchFamily="49" charset="0"/>
              </a:rPr>
              <a:t>dev</a:t>
            </a:r>
            <a:r>
              <a:rPr lang="en-US" sz="1400" dirty="0">
                <a:latin typeface="Courier New" pitchFamily="49" charset="0"/>
                <a:cs typeface="Courier New" pitchFamily="49" charset="0"/>
              </a:rPr>
              <a:t> eth0 </a:t>
            </a:r>
            <a:r>
              <a:rPr lang="en-US" sz="1400" dirty="0" err="1">
                <a:latin typeface="Courier New" pitchFamily="49" charset="0"/>
                <a:cs typeface="Courier New" pitchFamily="49" charset="0"/>
              </a:rPr>
              <a:t>lladdr</a:t>
            </a:r>
            <a:r>
              <a:rPr lang="en-US" sz="1400" dirty="0">
                <a:latin typeface="Courier New" pitchFamily="49" charset="0"/>
                <a:cs typeface="Courier New" pitchFamily="49" charset="0"/>
              </a:rPr>
              <a:t> 02:19:07:24:4f:cb router STALE</a:t>
            </a:r>
          </a:p>
          <a:p>
            <a:pPr marL="0" indent="0">
              <a:buNone/>
            </a:pPr>
            <a:r>
              <a:rPr lang="en-US" sz="1400" dirty="0" smtClean="0">
                <a:latin typeface="Courier New" pitchFamily="49" charset="0"/>
                <a:cs typeface="Courier New" pitchFamily="49" charset="0"/>
              </a:rPr>
              <a:t>2001:470:c4e9:fb1</a:t>
            </a:r>
            <a:r>
              <a:rPr lang="en-US" sz="1400" dirty="0">
                <a:latin typeface="Courier New" pitchFamily="49" charset="0"/>
                <a:cs typeface="Courier New" pitchFamily="49" charset="0"/>
              </a:rPr>
              <a:t>::101:a861 </a:t>
            </a:r>
            <a:r>
              <a:rPr lang="en-US" sz="1400" dirty="0" err="1">
                <a:latin typeface="Courier New" pitchFamily="49" charset="0"/>
                <a:cs typeface="Courier New" pitchFamily="49" charset="0"/>
              </a:rPr>
              <a:t>dev</a:t>
            </a:r>
            <a:r>
              <a:rPr lang="en-US" sz="1400" dirty="0">
                <a:latin typeface="Courier New" pitchFamily="49" charset="0"/>
                <a:cs typeface="Courier New" pitchFamily="49" charset="0"/>
              </a:rPr>
              <a:t> eth0 </a:t>
            </a:r>
            <a:r>
              <a:rPr lang="en-US" sz="1400" dirty="0" err="1">
                <a:latin typeface="Courier New" pitchFamily="49" charset="0"/>
                <a:cs typeface="Courier New" pitchFamily="49" charset="0"/>
              </a:rPr>
              <a:t>lladdr</a:t>
            </a:r>
            <a:r>
              <a:rPr lang="en-US" sz="1400" dirty="0">
                <a:latin typeface="Courier New" pitchFamily="49" charset="0"/>
                <a:cs typeface="Courier New" pitchFamily="49" charset="0"/>
              </a:rPr>
              <a:t> 00:0c:29:80:a8:61 STALE</a:t>
            </a:r>
          </a:p>
        </p:txBody>
      </p:sp>
      <p:sp>
        <p:nvSpPr>
          <p:cNvPr id="3" name="Title 2"/>
          <p:cNvSpPr>
            <a:spLocks noGrp="1"/>
          </p:cNvSpPr>
          <p:nvPr>
            <p:ph type="title"/>
          </p:nvPr>
        </p:nvSpPr>
        <p:spPr/>
        <p:txBody>
          <a:bodyPr/>
          <a:lstStyle/>
          <a:p>
            <a:r>
              <a:rPr lang="en-US" dirty="0" smtClean="0"/>
              <a:t>multi-protocol realities</a:t>
            </a:r>
            <a:endParaRPr lang="en-US" dirty="0"/>
          </a:p>
        </p:txBody>
      </p:sp>
    </p:spTree>
    <p:extLst>
      <p:ext uri="{BB962C8B-B14F-4D97-AF65-F5344CB8AC3E}">
        <p14:creationId xmlns:p14="http://schemas.microsoft.com/office/powerpoint/2010/main" val="2916798973"/>
      </p:ext>
    </p:extLst>
  </p:cSld>
  <p:clrMapOvr>
    <a:masterClrMapping/>
  </p:clrMapOvr>
  <p:transition>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60260" y="1038225"/>
            <a:ext cx="8552144" cy="5372100"/>
          </a:xfrm>
        </p:spPr>
        <p:txBody>
          <a:bodyPr>
            <a:normAutofit/>
          </a:bodyPr>
          <a:lstStyle/>
          <a:p>
            <a:pPr marL="0" indent="0">
              <a:buNone/>
            </a:pPr>
            <a:endParaRPr lang="en-US" dirty="0" smtClean="0"/>
          </a:p>
          <a:p>
            <a:endParaRPr lang="en-US" dirty="0" smtClean="0"/>
          </a:p>
          <a:p>
            <a:pPr marL="0" indent="0">
              <a:buNone/>
            </a:pPr>
            <a:r>
              <a:rPr lang="en-US" dirty="0" smtClean="0"/>
              <a:t>IPv4 Firewall</a:t>
            </a:r>
          </a:p>
          <a:p>
            <a:pPr marL="0" indent="0">
              <a:buNone/>
            </a:pPr>
            <a:r>
              <a:rPr lang="en-US" sz="1200" dirty="0" smtClean="0">
                <a:latin typeface="Courier New" pitchFamily="49" charset="0"/>
                <a:cs typeface="Courier New" pitchFamily="49" charset="0"/>
              </a:rPr>
              <a:t># </a:t>
            </a:r>
            <a:r>
              <a:rPr lang="en-US" sz="1200" dirty="0" err="1">
                <a:latin typeface="Courier New" pitchFamily="49" charset="0"/>
                <a:cs typeface="Courier New" pitchFamily="49" charset="0"/>
              </a:rPr>
              <a:t>iptables</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nL</a:t>
            </a: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Chain INPUT (policy ACCEPT)</a:t>
            </a:r>
          </a:p>
          <a:p>
            <a:pPr marL="0" indent="0">
              <a:buNone/>
            </a:pPr>
            <a:r>
              <a:rPr lang="en-US" sz="1200" dirty="0">
                <a:latin typeface="Courier New" pitchFamily="49" charset="0"/>
                <a:cs typeface="Courier New" pitchFamily="49" charset="0"/>
              </a:rPr>
              <a:t>target     </a:t>
            </a:r>
            <a:r>
              <a:rPr lang="en-US" sz="1200" dirty="0" err="1">
                <a:latin typeface="Courier New" pitchFamily="49" charset="0"/>
                <a:cs typeface="Courier New" pitchFamily="49" charset="0"/>
              </a:rPr>
              <a:t>prot</a:t>
            </a:r>
            <a:r>
              <a:rPr lang="en-US" sz="1200" dirty="0">
                <a:latin typeface="Courier New" pitchFamily="49" charset="0"/>
                <a:cs typeface="Courier New" pitchFamily="49" charset="0"/>
              </a:rPr>
              <a:t> opt source               destination         </a:t>
            </a:r>
          </a:p>
          <a:p>
            <a:pPr marL="0" indent="0">
              <a:buNone/>
            </a:pPr>
            <a:r>
              <a:rPr lang="en-US" sz="1200" dirty="0">
                <a:latin typeface="Courier New" pitchFamily="49" charset="0"/>
                <a:cs typeface="Courier New" pitchFamily="49" charset="0"/>
              </a:rPr>
              <a:t>ACCEPT     </a:t>
            </a:r>
            <a:r>
              <a:rPr lang="en-US" sz="1200" dirty="0" err="1">
                <a:latin typeface="Courier New" pitchFamily="49" charset="0"/>
                <a:cs typeface="Courier New" pitchFamily="49" charset="0"/>
              </a:rPr>
              <a:t>icmp</a:t>
            </a:r>
            <a:r>
              <a:rPr lang="en-US" sz="1200" dirty="0">
                <a:latin typeface="Courier New" pitchFamily="49" charset="0"/>
                <a:cs typeface="Courier New" pitchFamily="49" charset="0"/>
              </a:rPr>
              <a:t> --  0.0.0.0/0            0.0.0.0/0           </a:t>
            </a:r>
          </a:p>
          <a:p>
            <a:pPr marL="0" indent="0">
              <a:buNone/>
            </a:pPr>
            <a:r>
              <a:rPr lang="en-US" sz="1200" dirty="0">
                <a:latin typeface="Courier New" pitchFamily="49" charset="0"/>
                <a:cs typeface="Courier New" pitchFamily="49" charset="0"/>
              </a:rPr>
              <a:t>ACCEPT     all  --  0.0.0.0/0            0.0.0.0/0            state RELATED,ESTABLISHED</a:t>
            </a:r>
          </a:p>
          <a:p>
            <a:pPr marL="0" indent="0">
              <a:buNone/>
            </a:pPr>
            <a:r>
              <a:rPr lang="en-US" sz="1200" dirty="0">
                <a:latin typeface="Courier New" pitchFamily="49" charset="0"/>
                <a:cs typeface="Courier New" pitchFamily="49" charset="0"/>
              </a:rPr>
              <a:t>ACCEPT     </a:t>
            </a:r>
            <a:r>
              <a:rPr lang="en-US" sz="1200" dirty="0" err="1">
                <a:latin typeface="Courier New" pitchFamily="49" charset="0"/>
                <a:cs typeface="Courier New" pitchFamily="49" charset="0"/>
              </a:rPr>
              <a:t>tcp</a:t>
            </a:r>
            <a:r>
              <a:rPr lang="en-US" sz="1200" dirty="0">
                <a:latin typeface="Courier New" pitchFamily="49" charset="0"/>
                <a:cs typeface="Courier New" pitchFamily="49" charset="0"/>
              </a:rPr>
              <a:t>  --  0.0.0.0/0            0.0.0.0/0            </a:t>
            </a:r>
            <a:r>
              <a:rPr lang="en-US" sz="1200" dirty="0" err="1">
                <a:latin typeface="Courier New" pitchFamily="49" charset="0"/>
                <a:cs typeface="Courier New" pitchFamily="49" charset="0"/>
              </a:rPr>
              <a:t>tcp</a:t>
            </a:r>
            <a:r>
              <a:rPr lang="en-US" sz="1200" dirty="0">
                <a:latin typeface="Courier New" pitchFamily="49" charset="0"/>
                <a:cs typeface="Courier New" pitchFamily="49" charset="0"/>
              </a:rPr>
              <a:t> </a:t>
            </a:r>
            <a:r>
              <a:rPr lang="en-US" sz="1200" dirty="0" smtClean="0">
                <a:latin typeface="Courier New" pitchFamily="49" charset="0"/>
                <a:cs typeface="Courier New" pitchFamily="49" charset="0"/>
              </a:rPr>
              <a:t>dpt:22</a:t>
            </a:r>
          </a:p>
          <a:p>
            <a:pPr marL="0" indent="0">
              <a:buNone/>
            </a:pPr>
            <a:endParaRPr lang="en-US" dirty="0"/>
          </a:p>
          <a:p>
            <a:pPr marL="0" indent="0">
              <a:buNone/>
            </a:pPr>
            <a:r>
              <a:rPr lang="en-US" dirty="0" smtClean="0"/>
              <a:t>IPv6 Firewall</a:t>
            </a:r>
          </a:p>
          <a:p>
            <a:pPr marL="0" indent="0">
              <a:buNone/>
            </a:pPr>
            <a:r>
              <a:rPr lang="en-US" sz="1200" dirty="0">
                <a:latin typeface="Courier New" pitchFamily="49" charset="0"/>
                <a:cs typeface="Courier New" pitchFamily="49" charset="0"/>
              </a:rPr>
              <a:t>root@ubuntu12:~# ip6tables -</a:t>
            </a:r>
            <a:r>
              <a:rPr lang="en-US" sz="1200" dirty="0" err="1">
                <a:latin typeface="Courier New" pitchFamily="49" charset="0"/>
                <a:cs typeface="Courier New" pitchFamily="49" charset="0"/>
              </a:rPr>
              <a:t>nL</a:t>
            </a: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Chain INPUT (policy ACCEPT)</a:t>
            </a:r>
          </a:p>
          <a:p>
            <a:pPr marL="0" indent="0">
              <a:buNone/>
            </a:pPr>
            <a:r>
              <a:rPr lang="en-US" sz="1200" dirty="0">
                <a:latin typeface="Courier New" pitchFamily="49" charset="0"/>
                <a:cs typeface="Courier New" pitchFamily="49" charset="0"/>
              </a:rPr>
              <a:t>target     </a:t>
            </a:r>
            <a:r>
              <a:rPr lang="en-US" sz="1200" dirty="0" err="1">
                <a:latin typeface="Courier New" pitchFamily="49" charset="0"/>
                <a:cs typeface="Courier New" pitchFamily="49" charset="0"/>
              </a:rPr>
              <a:t>prot</a:t>
            </a:r>
            <a:r>
              <a:rPr lang="en-US" sz="1200" dirty="0">
                <a:latin typeface="Courier New" pitchFamily="49" charset="0"/>
                <a:cs typeface="Courier New" pitchFamily="49" charset="0"/>
              </a:rPr>
              <a:t> opt source               destination         </a:t>
            </a:r>
          </a:p>
          <a:p>
            <a:pPr marL="0" indent="0">
              <a:buNone/>
            </a:pPr>
            <a:r>
              <a:rPr lang="en-US" sz="1200" dirty="0">
                <a:latin typeface="Courier New" pitchFamily="49" charset="0"/>
                <a:cs typeface="Courier New" pitchFamily="49" charset="0"/>
              </a:rPr>
              <a:t>ACCEPT     icmpv6    ::/0                 ::/0                </a:t>
            </a:r>
          </a:p>
          <a:p>
            <a:pPr marL="0" indent="0">
              <a:buNone/>
            </a:pPr>
            <a:r>
              <a:rPr lang="en-US" sz="1200" dirty="0">
                <a:latin typeface="Courier New" pitchFamily="49" charset="0"/>
                <a:cs typeface="Courier New" pitchFamily="49" charset="0"/>
              </a:rPr>
              <a:t>ACCEPT     all      ::/0                 ::/0                 state RELATED,ESTABLISHED</a:t>
            </a:r>
          </a:p>
          <a:p>
            <a:pPr marL="0" indent="0">
              <a:buNone/>
            </a:pPr>
            <a:r>
              <a:rPr lang="en-US" sz="1200" dirty="0">
                <a:latin typeface="Courier New" pitchFamily="49" charset="0"/>
                <a:cs typeface="Courier New" pitchFamily="49" charset="0"/>
              </a:rPr>
              <a:t>ACCEPT     </a:t>
            </a:r>
            <a:r>
              <a:rPr lang="en-US" sz="1200" dirty="0" err="1">
                <a:latin typeface="Courier New" pitchFamily="49" charset="0"/>
                <a:cs typeface="Courier New" pitchFamily="49" charset="0"/>
              </a:rPr>
              <a:t>tcp</a:t>
            </a:r>
            <a:r>
              <a:rPr lang="en-US" sz="1200" dirty="0">
                <a:latin typeface="Courier New" pitchFamily="49" charset="0"/>
                <a:cs typeface="Courier New" pitchFamily="49" charset="0"/>
              </a:rPr>
              <a:t>      ::/0                 ::/0                 </a:t>
            </a:r>
            <a:r>
              <a:rPr lang="en-US" sz="1200" dirty="0" err="1">
                <a:latin typeface="Courier New" pitchFamily="49" charset="0"/>
                <a:cs typeface="Courier New" pitchFamily="49" charset="0"/>
              </a:rPr>
              <a:t>tcp</a:t>
            </a:r>
            <a:r>
              <a:rPr lang="en-US" sz="1200" dirty="0">
                <a:latin typeface="Courier New" pitchFamily="49" charset="0"/>
                <a:cs typeface="Courier New" pitchFamily="49" charset="0"/>
              </a:rPr>
              <a:t> dpt:80</a:t>
            </a:r>
            <a:endParaRPr lang="en-US" sz="1200" dirty="0" smtClean="0">
              <a:latin typeface="Courier New" pitchFamily="49" charset="0"/>
              <a:cs typeface="Courier New" pitchFamily="49" charset="0"/>
            </a:endParaRPr>
          </a:p>
        </p:txBody>
      </p:sp>
      <p:sp>
        <p:nvSpPr>
          <p:cNvPr id="3" name="Title 2"/>
          <p:cNvSpPr>
            <a:spLocks noGrp="1"/>
          </p:cNvSpPr>
          <p:nvPr>
            <p:ph type="title"/>
          </p:nvPr>
        </p:nvSpPr>
        <p:spPr/>
        <p:txBody>
          <a:bodyPr/>
          <a:lstStyle/>
          <a:p>
            <a:r>
              <a:rPr lang="en-US" dirty="0" smtClean="0"/>
              <a:t>multi-protocol realities</a:t>
            </a:r>
            <a:endParaRPr lang="en-US" dirty="0"/>
          </a:p>
        </p:txBody>
      </p:sp>
      <p:sp>
        <p:nvSpPr>
          <p:cNvPr id="5" name="Text Placeholder 1"/>
          <p:cNvSpPr txBox="1">
            <a:spLocks/>
          </p:cNvSpPr>
          <p:nvPr/>
        </p:nvSpPr>
        <p:spPr>
          <a:xfrm>
            <a:off x="313267" y="1038225"/>
            <a:ext cx="8373533" cy="491317"/>
          </a:xfrm>
          <a:prstGeom prst="rect">
            <a:avLst/>
          </a:prstGeom>
        </p:spPr>
        <p:txBody>
          <a:bodyPr vert="horz" lIns="91440" tIns="45720" rIns="91440" bIns="45720" rtlCol="0">
            <a:noAutofit/>
          </a:bodyPr>
          <a:lstStyle>
            <a:lvl1pPr marL="237744" indent="-237744" algn="l" defTabSz="457200" rtl="0" eaLnBrk="1" latinLnBrk="0" hangingPunct="1">
              <a:spcBef>
                <a:spcPts val="672"/>
              </a:spcBef>
              <a:buClr>
                <a:schemeClr val="accent1"/>
              </a:buClr>
              <a:buSzPct val="90000"/>
              <a:buFont typeface="Arial"/>
              <a:buChar char="•"/>
              <a:defRPr sz="2000" b="0" kern="1200" cap="none" baseline="0">
                <a:solidFill>
                  <a:srgbClr val="404040"/>
                </a:solidFill>
                <a:latin typeface="Verdana"/>
                <a:ea typeface="+mn-ea"/>
                <a:cs typeface="Verdana"/>
              </a:defRPr>
            </a:lvl1pPr>
            <a:lvl2pPr marL="452438" indent="-223838" algn="l" defTabSz="457200" rtl="0" eaLnBrk="1" latinLnBrk="0" hangingPunct="1">
              <a:spcBef>
                <a:spcPts val="400"/>
              </a:spcBef>
              <a:buClr>
                <a:schemeClr val="accent1"/>
              </a:buClr>
              <a:buSzPct val="90000"/>
              <a:buFont typeface="Lucida Grande"/>
              <a:buChar char="»"/>
              <a:defRPr sz="2000" b="0" kern="1200">
                <a:solidFill>
                  <a:srgbClr val="404040"/>
                </a:solidFill>
                <a:latin typeface="Verdana"/>
                <a:ea typeface="+mn-ea"/>
                <a:cs typeface="Verdana"/>
              </a:defRPr>
            </a:lvl2pPr>
            <a:lvl3pPr marL="630936" indent="-173736" algn="l" defTabSz="457200" rtl="0" eaLnBrk="1" latinLnBrk="0" hangingPunct="1">
              <a:spcBef>
                <a:spcPts val="400"/>
              </a:spcBef>
              <a:buClr>
                <a:schemeClr val="accent1"/>
              </a:buClr>
              <a:buSzPct val="90000"/>
              <a:buFont typeface="Lucida Grande"/>
              <a:buChar char="-"/>
              <a:defRPr sz="1800" kern="1200">
                <a:solidFill>
                  <a:srgbClr val="404040"/>
                </a:solidFill>
                <a:latin typeface="Verdana"/>
                <a:ea typeface="+mn-ea"/>
                <a:cs typeface="Verdana"/>
              </a:defRPr>
            </a:lvl3pPr>
            <a:lvl4pPr marL="803275" indent="-219075" algn="l" defTabSz="1311275" rtl="0" eaLnBrk="1" latinLnBrk="0" hangingPunct="1">
              <a:spcBef>
                <a:spcPts val="400"/>
              </a:spcBef>
              <a:buClr>
                <a:schemeClr val="accent1"/>
              </a:buClr>
              <a:buSzPct val="90000"/>
              <a:buFont typeface="Courier New"/>
              <a:buChar char="o"/>
              <a:defRPr sz="1600" kern="1200">
                <a:solidFill>
                  <a:srgbClr val="404040"/>
                </a:solidFill>
                <a:latin typeface="Verdana"/>
                <a:ea typeface="+mn-ea"/>
                <a:cs typeface="Verdana"/>
              </a:defRPr>
            </a:lvl4pPr>
            <a:lvl5pPr marL="1033463" indent="-219075" algn="l" defTabSz="457200" rtl="0" eaLnBrk="1" latinLnBrk="0" hangingPunct="1">
              <a:spcBef>
                <a:spcPts val="400"/>
              </a:spcBef>
              <a:buClr>
                <a:schemeClr val="accent1"/>
              </a:buClr>
              <a:buSzPct val="90000"/>
              <a:buFont typeface="Wingdings" pitchFamily="2" charset="2"/>
              <a:buChar char="§"/>
              <a:tabLst/>
              <a:defRPr sz="1400" kern="1200">
                <a:solidFill>
                  <a:srgbClr val="404040"/>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t>IPv4 and IPv6 are ships in the night!</a:t>
            </a:r>
            <a:endParaRPr lang="en-US" sz="2800" dirty="0"/>
          </a:p>
        </p:txBody>
      </p:sp>
    </p:spTree>
    <p:extLst>
      <p:ext uri="{BB962C8B-B14F-4D97-AF65-F5344CB8AC3E}">
        <p14:creationId xmlns:p14="http://schemas.microsoft.com/office/powerpoint/2010/main" val="623335740"/>
      </p:ext>
    </p:extLst>
  </p:cSld>
  <p:clrMapOvr>
    <a:masterClrMapping/>
  </p:clrMapOvr>
  <p:transition>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3267" y="1038225"/>
            <a:ext cx="8589573" cy="5372100"/>
          </a:xfrm>
        </p:spPr>
        <p:txBody>
          <a:bodyPr/>
          <a:lstStyle/>
          <a:p>
            <a:pPr marL="0" indent="0">
              <a:buNone/>
            </a:pPr>
            <a:r>
              <a:rPr lang="en-US" dirty="0" smtClean="0"/>
              <a:t>DNS has supported IPv6 for a long time – only a new resource record for the address and alternate pointer name space:</a:t>
            </a:r>
          </a:p>
          <a:p>
            <a:r>
              <a:rPr lang="en-US" dirty="0" smtClean="0"/>
              <a:t>IPv4 – A Record:</a:t>
            </a:r>
          </a:p>
          <a:p>
            <a:pPr lvl="1"/>
            <a:r>
              <a:rPr lang="en-US" dirty="0"/>
              <a:t>arin.net. </a:t>
            </a:r>
            <a:r>
              <a:rPr lang="en-US" dirty="0" smtClean="0"/>
              <a:t>		IN      A			192.149.252.75</a:t>
            </a:r>
          </a:p>
          <a:p>
            <a:r>
              <a:rPr lang="en-US" dirty="0" smtClean="0"/>
              <a:t>IPv6 – AAAA Record:</a:t>
            </a:r>
          </a:p>
          <a:p>
            <a:pPr lvl="1"/>
            <a:r>
              <a:rPr lang="nl-NL" dirty="0"/>
              <a:t>arin.net</a:t>
            </a:r>
            <a:r>
              <a:rPr lang="nl-NL" dirty="0" smtClean="0"/>
              <a:t>.		IN      AAAA		2001:500:4:13</a:t>
            </a:r>
            <a:r>
              <a:rPr lang="nl-NL" dirty="0"/>
              <a:t>::</a:t>
            </a:r>
            <a:r>
              <a:rPr lang="nl-NL" dirty="0" smtClean="0"/>
              <a:t>80</a:t>
            </a:r>
            <a:endParaRPr lang="en-US" dirty="0" smtClean="0"/>
          </a:p>
          <a:p>
            <a:pPr lvl="1"/>
            <a:endParaRPr lang="en-US" dirty="0"/>
          </a:p>
          <a:p>
            <a:r>
              <a:rPr lang="en-US" dirty="0" smtClean="0"/>
              <a:t>IPv4 – PTR Record:</a:t>
            </a:r>
          </a:p>
          <a:p>
            <a:pPr lvl="1"/>
            <a:r>
              <a:rPr lang="en-US" sz="1800" dirty="0" smtClean="0"/>
              <a:t>75.252.149.192.</a:t>
            </a:r>
            <a:r>
              <a:rPr lang="en-US" sz="1800" b="1" i="1" dirty="0" smtClean="0">
                <a:solidFill>
                  <a:schemeClr val="tx1"/>
                </a:solidFill>
              </a:rPr>
              <a:t>in-addr.arpa.</a:t>
            </a:r>
            <a:r>
              <a:rPr lang="en-US" sz="1800" dirty="0" smtClean="0"/>
              <a:t>		IN	PTR		www.arin.net</a:t>
            </a:r>
            <a:r>
              <a:rPr lang="en-US" sz="1800" dirty="0"/>
              <a:t>.</a:t>
            </a:r>
            <a:endParaRPr lang="en-US" sz="1800" dirty="0" smtClean="0"/>
          </a:p>
          <a:p>
            <a:r>
              <a:rPr lang="en-US" dirty="0" smtClean="0"/>
              <a:t>IPv6 – PTR Record:</a:t>
            </a:r>
          </a:p>
          <a:p>
            <a:pPr lvl="1"/>
            <a:r>
              <a:rPr lang="nl-NL" sz="1700" dirty="0" smtClean="0"/>
              <a:t>0.8.0.0.0.0.0.0.0.0.0.0.0.0.0.0.3.1.0.0.4.0.0.0.0.0.5.0.1.0.0.2.</a:t>
            </a:r>
            <a:r>
              <a:rPr lang="nl-NL" sz="1700" b="1" i="1" dirty="0" smtClean="0"/>
              <a:t>ip6.arpa.									</a:t>
            </a:r>
            <a:r>
              <a:rPr lang="nl-NL" sz="1700" dirty="0" smtClean="0"/>
              <a:t>	IN	PTR		www.arin.net.</a:t>
            </a:r>
          </a:p>
          <a:p>
            <a:pPr lvl="1"/>
            <a:endParaRPr lang="nl-NL" sz="1700" dirty="0" smtClean="0"/>
          </a:p>
          <a:p>
            <a:pPr marL="0" indent="0">
              <a:buNone/>
            </a:pPr>
            <a:r>
              <a:rPr lang="nl-NL" b="1" dirty="0" smtClean="0"/>
              <a:t>Transport agnostic - works equally well over IPv4 or IPv6, careful!</a:t>
            </a:r>
          </a:p>
        </p:txBody>
      </p:sp>
      <p:sp>
        <p:nvSpPr>
          <p:cNvPr id="3" name="Title 2"/>
          <p:cNvSpPr>
            <a:spLocks noGrp="1"/>
          </p:cNvSpPr>
          <p:nvPr>
            <p:ph type="title"/>
          </p:nvPr>
        </p:nvSpPr>
        <p:spPr/>
        <p:txBody>
          <a:bodyPr/>
          <a:lstStyle/>
          <a:p>
            <a:r>
              <a:rPr lang="en-US" dirty="0" smtClean="0"/>
              <a:t>Ipv6 and DNS</a:t>
            </a:r>
            <a:endParaRPr lang="en-US" dirty="0"/>
          </a:p>
        </p:txBody>
      </p:sp>
    </p:spTree>
    <p:extLst>
      <p:ext uri="{BB962C8B-B14F-4D97-AF65-F5344CB8AC3E}">
        <p14:creationId xmlns:p14="http://schemas.microsoft.com/office/powerpoint/2010/main" val="18288872"/>
      </p:ext>
    </p:extLst>
  </p:cSld>
  <p:clrMapOvr>
    <a:masterClrMapping/>
  </p:clrMapOvr>
  <p:transition>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3267" y="1038225"/>
            <a:ext cx="8373533" cy="5553494"/>
          </a:xfrm>
        </p:spPr>
        <p:txBody>
          <a:bodyPr/>
          <a:lstStyle/>
          <a:p>
            <a:pPr marL="0" indent="0">
              <a:buNone/>
            </a:pPr>
            <a:r>
              <a:rPr lang="en-US" dirty="0" smtClean="0"/>
              <a:t>General:</a:t>
            </a:r>
          </a:p>
          <a:p>
            <a:r>
              <a:rPr lang="en-US" dirty="0" smtClean="0"/>
              <a:t>ping </a:t>
            </a:r>
            <a:r>
              <a:rPr lang="en-US" dirty="0" smtClean="0">
                <a:sym typeface="Wingdings" pitchFamily="2" charset="2"/>
              </a:rPr>
              <a:t> ping6</a:t>
            </a:r>
          </a:p>
          <a:p>
            <a:r>
              <a:rPr lang="en-US" dirty="0" err="1" smtClean="0">
                <a:sym typeface="Wingdings" pitchFamily="2" charset="2"/>
              </a:rPr>
              <a:t>traceroute</a:t>
            </a:r>
            <a:r>
              <a:rPr lang="en-US" dirty="0" smtClean="0">
                <a:sym typeface="Wingdings" pitchFamily="2" charset="2"/>
              </a:rPr>
              <a:t>  traceroute6</a:t>
            </a:r>
          </a:p>
          <a:p>
            <a:r>
              <a:rPr lang="en-US" dirty="0" err="1" smtClean="0">
                <a:sym typeface="Wingdings" pitchFamily="2" charset="2"/>
              </a:rPr>
              <a:t>tracepath</a:t>
            </a:r>
            <a:r>
              <a:rPr lang="en-US" dirty="0" smtClean="0">
                <a:sym typeface="Wingdings" pitchFamily="2" charset="2"/>
              </a:rPr>
              <a:t>  tracepath6</a:t>
            </a:r>
          </a:p>
          <a:p>
            <a:pPr marL="0" indent="0">
              <a:buNone/>
            </a:pPr>
            <a:endParaRPr lang="en-US" dirty="0" smtClean="0">
              <a:sym typeface="Wingdings" pitchFamily="2" charset="2"/>
            </a:endParaRPr>
          </a:p>
          <a:p>
            <a:pPr marL="0" indent="0">
              <a:buNone/>
            </a:pPr>
            <a:r>
              <a:rPr lang="en-US" dirty="0" smtClean="0">
                <a:sym typeface="Wingdings" pitchFamily="2" charset="2"/>
              </a:rPr>
              <a:t>More:</a:t>
            </a:r>
          </a:p>
          <a:p>
            <a:r>
              <a:rPr lang="en-US" dirty="0" smtClean="0">
                <a:sym typeface="Wingdings" pitchFamily="2" charset="2"/>
              </a:rPr>
              <a:t>host/</a:t>
            </a:r>
            <a:r>
              <a:rPr lang="en-US" dirty="0" err="1" smtClean="0">
                <a:sym typeface="Wingdings" pitchFamily="2" charset="2"/>
              </a:rPr>
              <a:t>nslookup</a:t>
            </a:r>
            <a:r>
              <a:rPr lang="en-US" dirty="0" smtClean="0">
                <a:sym typeface="Wingdings" pitchFamily="2" charset="2"/>
              </a:rPr>
              <a:t>/dig – same tool, may have to specify IPv6 records (e.g. AAAA)</a:t>
            </a:r>
          </a:p>
          <a:p>
            <a:r>
              <a:rPr lang="en-US" dirty="0" smtClean="0">
                <a:sym typeface="Wingdings" pitchFamily="2" charset="2"/>
              </a:rPr>
              <a:t>telnet (still useful for raw connection to service) - same</a:t>
            </a:r>
          </a:p>
          <a:p>
            <a:r>
              <a:rPr lang="en-US" dirty="0" err="1" smtClean="0">
                <a:sym typeface="Wingdings" pitchFamily="2" charset="2"/>
              </a:rPr>
              <a:t>ssh</a:t>
            </a:r>
            <a:r>
              <a:rPr lang="en-US" dirty="0" smtClean="0">
                <a:sym typeface="Wingdings" pitchFamily="2" charset="2"/>
              </a:rPr>
              <a:t> - same</a:t>
            </a:r>
            <a:endParaRPr lang="en-US" dirty="0">
              <a:sym typeface="Wingdings" pitchFamily="2" charset="2"/>
            </a:endParaRPr>
          </a:p>
          <a:p>
            <a:pPr marL="0" indent="0">
              <a:buNone/>
            </a:pPr>
            <a:endParaRPr lang="en-US" dirty="0" smtClean="0">
              <a:sym typeface="Wingdings" pitchFamily="2" charset="2"/>
            </a:endParaRPr>
          </a:p>
          <a:p>
            <a:pPr marL="0" indent="0">
              <a:buNone/>
            </a:pPr>
            <a:r>
              <a:rPr lang="en-US" dirty="0" smtClean="0">
                <a:sym typeface="Wingdings" pitchFamily="2" charset="2"/>
              </a:rPr>
              <a:t>Network Analysis:</a:t>
            </a:r>
          </a:p>
          <a:p>
            <a:r>
              <a:rPr lang="en-US" dirty="0" err="1" smtClean="0">
                <a:sym typeface="Wingdings" pitchFamily="2" charset="2"/>
              </a:rPr>
              <a:t>tcpdump</a:t>
            </a:r>
            <a:r>
              <a:rPr lang="en-US" dirty="0" smtClean="0">
                <a:sym typeface="Wingdings" pitchFamily="2" charset="2"/>
              </a:rPr>
              <a:t> – only filtering options change</a:t>
            </a:r>
          </a:p>
          <a:p>
            <a:r>
              <a:rPr lang="en-US" dirty="0" err="1" smtClean="0">
                <a:sym typeface="Wingdings" pitchFamily="2" charset="2"/>
              </a:rPr>
              <a:t>wireshark</a:t>
            </a:r>
            <a:r>
              <a:rPr lang="en-US" dirty="0" smtClean="0">
                <a:sym typeface="Wingdings" pitchFamily="2" charset="2"/>
              </a:rPr>
              <a:t> – only filtering options change</a:t>
            </a:r>
          </a:p>
        </p:txBody>
      </p:sp>
      <p:sp>
        <p:nvSpPr>
          <p:cNvPr id="3" name="Title 2"/>
          <p:cNvSpPr>
            <a:spLocks noGrp="1"/>
          </p:cNvSpPr>
          <p:nvPr>
            <p:ph type="title"/>
          </p:nvPr>
        </p:nvSpPr>
        <p:spPr/>
        <p:txBody>
          <a:bodyPr/>
          <a:lstStyle/>
          <a:p>
            <a:r>
              <a:rPr lang="en-US" dirty="0" smtClean="0"/>
              <a:t>Linux IPv6 Tools</a:t>
            </a:r>
            <a:endParaRPr lang="en-US" dirty="0"/>
          </a:p>
        </p:txBody>
      </p:sp>
    </p:spTree>
    <p:extLst>
      <p:ext uri="{BB962C8B-B14F-4D97-AF65-F5344CB8AC3E}">
        <p14:creationId xmlns:p14="http://schemas.microsoft.com/office/powerpoint/2010/main" val="838440881"/>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r>
              <a:rPr lang="en-US" sz="2400" dirty="0"/>
              <a:t>Why IPv6</a:t>
            </a:r>
          </a:p>
          <a:p>
            <a:r>
              <a:rPr lang="en-US" sz="2400" b="1" i="1" dirty="0"/>
              <a:t>IPv6 Current Landscape</a:t>
            </a:r>
          </a:p>
          <a:p>
            <a:r>
              <a:rPr lang="en-US" sz="2400" dirty="0"/>
              <a:t>IPv6 Technical Overview</a:t>
            </a:r>
          </a:p>
          <a:p>
            <a:r>
              <a:rPr lang="en-US" sz="2400" dirty="0"/>
              <a:t>IPv6 </a:t>
            </a:r>
            <a:r>
              <a:rPr lang="en-US" sz="2400" dirty="0" smtClean="0"/>
              <a:t>Pilot Plan</a:t>
            </a:r>
            <a:endParaRPr lang="en-US" sz="2400" dirty="0"/>
          </a:p>
        </p:txBody>
      </p:sp>
      <p:pic>
        <p:nvPicPr>
          <p:cNvPr id="12290" name="Picture 2" descr="http://t3.gstatic.com/images?q=tbn:ANd9GcRisGf3fOfZdd7azpOScd3uKbYv50NAeErYgB8UEkkJHznR5UXYu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786" y="4118550"/>
            <a:ext cx="2977039" cy="217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023368"/>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3267" y="1038225"/>
            <a:ext cx="8649863" cy="5372100"/>
          </a:xfrm>
        </p:spPr>
        <p:txBody>
          <a:bodyPr/>
          <a:lstStyle/>
          <a:p>
            <a:pPr marL="0" indent="0">
              <a:buNone/>
            </a:pPr>
            <a:r>
              <a:rPr lang="en-US" dirty="0" smtClean="0"/>
              <a:t>IPv6 literals (RFC 3986)</a:t>
            </a:r>
          </a:p>
          <a:p>
            <a:r>
              <a:rPr lang="en-US" dirty="0" smtClean="0"/>
              <a:t>Generally means enclose the IPv6 address in brackets:</a:t>
            </a:r>
          </a:p>
          <a:p>
            <a:pPr lvl="1"/>
            <a:r>
              <a:rPr lang="en-US" dirty="0" smtClean="0"/>
              <a:t>2001:db8:fb::1a </a:t>
            </a:r>
            <a:r>
              <a:rPr lang="en-US" dirty="0" smtClean="0">
                <a:sym typeface="Wingdings" pitchFamily="2" charset="2"/>
              </a:rPr>
              <a:t> [2001:db8:fb::1a]</a:t>
            </a:r>
          </a:p>
          <a:p>
            <a:r>
              <a:rPr lang="en-US" dirty="0" smtClean="0">
                <a:sym typeface="Wingdings" pitchFamily="2" charset="2"/>
              </a:rPr>
              <a:t>Necessary or many programs will interpret colons as port number </a:t>
            </a:r>
            <a:r>
              <a:rPr lang="en-US" dirty="0" err="1" smtClean="0">
                <a:sym typeface="Wingdings" pitchFamily="2" charset="2"/>
              </a:rPr>
              <a:t>delimeter</a:t>
            </a:r>
            <a:endParaRPr lang="en-US" dirty="0" smtClean="0">
              <a:sym typeface="Wingdings" pitchFamily="2" charset="2"/>
            </a:endParaRPr>
          </a:p>
          <a:p>
            <a:r>
              <a:rPr lang="en-US" dirty="0" smtClean="0">
                <a:sym typeface="Wingdings" pitchFamily="2" charset="2"/>
              </a:rPr>
              <a:t>Much more “interesting” if you use link local or multicast as you must specify the interface with a zone identifier</a:t>
            </a:r>
          </a:p>
          <a:p>
            <a:pPr marL="0" indent="0">
              <a:buNone/>
            </a:pPr>
            <a:endParaRPr lang="en-US" dirty="0">
              <a:sym typeface="Wingdings" pitchFamily="2" charset="2"/>
            </a:endParaRPr>
          </a:p>
          <a:p>
            <a:pPr marL="0" indent="0">
              <a:buNone/>
            </a:pPr>
            <a:r>
              <a:rPr lang="en-US" dirty="0" smtClean="0">
                <a:sym typeface="Wingdings" pitchFamily="2" charset="2"/>
              </a:rPr>
              <a:t>Examples:</a:t>
            </a:r>
          </a:p>
          <a:p>
            <a:r>
              <a:rPr lang="en-US" dirty="0" err="1"/>
              <a:t>wget</a:t>
            </a:r>
            <a:r>
              <a:rPr lang="en-US" dirty="0"/>
              <a:t> </a:t>
            </a:r>
            <a:r>
              <a:rPr lang="en-US" dirty="0">
                <a:hlinkClick r:id="rId2"/>
              </a:rPr>
              <a:t>http://[2001:500:4:13::80</a:t>
            </a:r>
            <a:r>
              <a:rPr lang="en-US" dirty="0" smtClean="0"/>
              <a:t>] – works fine</a:t>
            </a:r>
          </a:p>
          <a:p>
            <a:r>
              <a:rPr lang="en-US" dirty="0" smtClean="0"/>
              <a:t>curl </a:t>
            </a:r>
            <a:r>
              <a:rPr lang="en-US" dirty="0">
                <a:hlinkClick r:id="rId2"/>
              </a:rPr>
              <a:t>http://[2001:500:4:13::80</a:t>
            </a:r>
            <a:r>
              <a:rPr lang="en-US" dirty="0" smtClean="0"/>
              <a:t>] – doesn’t work:</a:t>
            </a:r>
          </a:p>
          <a:p>
            <a:pPr lvl="1"/>
            <a:r>
              <a:rPr lang="en-US" dirty="0"/>
              <a:t>curl: (3) [</a:t>
            </a:r>
            <a:r>
              <a:rPr lang="en-US" dirty="0" err="1"/>
              <a:t>globbing</a:t>
            </a:r>
            <a:r>
              <a:rPr lang="en-US" dirty="0"/>
              <a:t>] error: bad range specification after </a:t>
            </a:r>
            <a:r>
              <a:rPr lang="en-US" dirty="0" err="1"/>
              <a:t>pos</a:t>
            </a:r>
            <a:r>
              <a:rPr lang="en-US" dirty="0"/>
              <a:t> </a:t>
            </a:r>
            <a:r>
              <a:rPr lang="en-US" dirty="0" smtClean="0"/>
              <a:t>9</a:t>
            </a:r>
          </a:p>
          <a:p>
            <a:pPr lvl="1"/>
            <a:r>
              <a:rPr lang="en-US" dirty="0" smtClean="0"/>
              <a:t>Known issue, must use “-g”:</a:t>
            </a:r>
          </a:p>
          <a:p>
            <a:pPr lvl="1"/>
            <a:r>
              <a:rPr lang="en-US" dirty="0"/>
              <a:t>curl -g http://[2001:500:4:13::80]</a:t>
            </a:r>
          </a:p>
        </p:txBody>
      </p:sp>
      <p:sp>
        <p:nvSpPr>
          <p:cNvPr id="3" name="Title 2"/>
          <p:cNvSpPr>
            <a:spLocks noGrp="1"/>
          </p:cNvSpPr>
          <p:nvPr>
            <p:ph type="title"/>
          </p:nvPr>
        </p:nvSpPr>
        <p:spPr/>
        <p:txBody>
          <a:bodyPr/>
          <a:lstStyle/>
          <a:p>
            <a:r>
              <a:rPr lang="en-US" dirty="0" err="1" smtClean="0"/>
              <a:t>linux</a:t>
            </a:r>
            <a:r>
              <a:rPr lang="en-US" dirty="0" smtClean="0"/>
              <a:t> ipv6 tool quirks</a:t>
            </a:r>
            <a:endParaRPr lang="en-US" dirty="0"/>
          </a:p>
        </p:txBody>
      </p:sp>
    </p:spTree>
    <p:extLst>
      <p:ext uri="{BB962C8B-B14F-4D97-AF65-F5344CB8AC3E}">
        <p14:creationId xmlns:p14="http://schemas.microsoft.com/office/powerpoint/2010/main" val="2296824753"/>
      </p:ext>
    </p:extLst>
  </p:cSld>
  <p:clrMapOvr>
    <a:masterClrMapping/>
  </p:clrMapOvr>
  <p:transition>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en-US" dirty="0" smtClean="0"/>
              <a:t>Start with the Linux IPv6 How To:</a:t>
            </a:r>
          </a:p>
          <a:p>
            <a:pPr marL="0" indent="0">
              <a:buNone/>
            </a:pPr>
            <a:r>
              <a:rPr lang="en-US" dirty="0">
                <a:hlinkClick r:id="rId2"/>
              </a:rPr>
              <a:t>http://</a:t>
            </a:r>
            <a:r>
              <a:rPr lang="en-US" dirty="0" smtClean="0">
                <a:hlinkClick r:id="rId2"/>
              </a:rPr>
              <a:t>www.tldp.org/HOWTO/Linux+IPv6-HOWTO/index.html</a:t>
            </a:r>
            <a:endParaRPr lang="en-US" dirty="0" smtClean="0"/>
          </a:p>
          <a:p>
            <a:pPr marL="0" indent="0">
              <a:buNone/>
            </a:pPr>
            <a:endParaRPr lang="en-US" dirty="0"/>
          </a:p>
          <a:p>
            <a:pPr marL="0" indent="0">
              <a:buNone/>
            </a:pPr>
            <a:r>
              <a:rPr lang="en-US" dirty="0" smtClean="0"/>
              <a:t>Many things depend on the </a:t>
            </a:r>
            <a:r>
              <a:rPr lang="en-US" dirty="0" err="1" smtClean="0"/>
              <a:t>distro</a:t>
            </a:r>
            <a:r>
              <a:rPr lang="en-US" dirty="0" smtClean="0"/>
              <a:t> – check out </a:t>
            </a:r>
            <a:r>
              <a:rPr lang="en-US" dirty="0" smtClean="0"/>
              <a:t>wikis/documentation:</a:t>
            </a:r>
          </a:p>
          <a:p>
            <a:pPr marL="0" indent="0">
              <a:buNone/>
            </a:pPr>
            <a:r>
              <a:rPr lang="en-US" dirty="0" smtClean="0"/>
              <a:t>Ubuntu:  </a:t>
            </a:r>
            <a:r>
              <a:rPr lang="en-US" dirty="0" smtClean="0">
                <a:hlinkClick r:id="rId3"/>
              </a:rPr>
              <a:t>https</a:t>
            </a:r>
            <a:r>
              <a:rPr lang="en-US" dirty="0">
                <a:hlinkClick r:id="rId3"/>
              </a:rPr>
              <a:t>://</a:t>
            </a:r>
            <a:r>
              <a:rPr lang="en-US" dirty="0" smtClean="0">
                <a:hlinkClick r:id="rId3"/>
              </a:rPr>
              <a:t>wiki.ubuntu.com/IPv6</a:t>
            </a:r>
            <a:endParaRPr lang="en-US" dirty="0" smtClean="0"/>
          </a:p>
          <a:p>
            <a:pPr marL="0" indent="0">
              <a:buNone/>
            </a:pPr>
            <a:r>
              <a:rPr lang="en-US" dirty="0" err="1" smtClean="0"/>
              <a:t>Debian</a:t>
            </a:r>
            <a:r>
              <a:rPr lang="en-US" dirty="0"/>
              <a:t>:  </a:t>
            </a:r>
            <a:r>
              <a:rPr lang="en-US" dirty="0">
                <a:hlinkClick r:id="rId4"/>
              </a:rPr>
              <a:t>http://madduck.net/docs/ipv6</a:t>
            </a:r>
            <a:r>
              <a:rPr lang="en-US" dirty="0" smtClean="0">
                <a:hlinkClick r:id="rId4"/>
              </a:rPr>
              <a:t>/</a:t>
            </a:r>
            <a:endParaRPr lang="en-US" dirty="0" smtClean="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Linux Ipv6 Guidance</a:t>
            </a:r>
            <a:endParaRPr lang="en-US" dirty="0"/>
          </a:p>
        </p:txBody>
      </p:sp>
    </p:spTree>
    <p:extLst>
      <p:ext uri="{BB962C8B-B14F-4D97-AF65-F5344CB8AC3E}">
        <p14:creationId xmlns:p14="http://schemas.microsoft.com/office/powerpoint/2010/main" val="1006816926"/>
      </p:ext>
    </p:extLst>
  </p:cSld>
  <p:clrMapOvr>
    <a:masterClrMapping/>
  </p:clrMapOvr>
  <p:transition>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monitoring and controlling ipv6</a:t>
            </a:r>
          </a:p>
        </p:txBody>
      </p:sp>
      <p:graphicFrame>
        <p:nvGraphicFramePr>
          <p:cNvPr id="6" name="Table 5"/>
          <p:cNvGraphicFramePr>
            <a:graphicFrameLocks noGrp="1"/>
          </p:cNvGraphicFramePr>
          <p:nvPr>
            <p:extLst>
              <p:ext uri="{D42A27DB-BD31-4B8C-83A1-F6EECF244321}">
                <p14:modId xmlns:p14="http://schemas.microsoft.com/office/powerpoint/2010/main" val="3539906091"/>
              </p:ext>
            </p:extLst>
          </p:nvPr>
        </p:nvGraphicFramePr>
        <p:xfrm>
          <a:off x="248573" y="1162981"/>
          <a:ext cx="8664607" cy="4371975"/>
        </p:xfrm>
        <a:graphic>
          <a:graphicData uri="http://schemas.openxmlformats.org/drawingml/2006/table">
            <a:tbl>
              <a:tblPr>
                <a:tableStyleId>{69C7853C-536D-4A76-A0AE-DD22124D55A5}</a:tableStyleId>
              </a:tblPr>
              <a:tblGrid>
                <a:gridCol w="2015233"/>
                <a:gridCol w="1899821"/>
                <a:gridCol w="4749553"/>
              </a:tblGrid>
              <a:tr h="177551">
                <a:tc>
                  <a:txBody>
                    <a:bodyPr/>
                    <a:lstStyle/>
                    <a:p>
                      <a:pPr algn="ctr" fontAlgn="b"/>
                      <a:r>
                        <a:rPr lang="en-US" sz="2400" b="1" u="none" strike="noStrike" dirty="0" smtClean="0">
                          <a:effectLst/>
                        </a:rPr>
                        <a:t>Service</a:t>
                      </a:r>
                      <a:endParaRPr lang="en-US" sz="2400" b="1" i="0" u="none" strike="noStrike" dirty="0">
                        <a:solidFill>
                          <a:srgbClr val="FFFFFF"/>
                        </a:solidFill>
                        <a:effectLst/>
                        <a:latin typeface="Calibri"/>
                      </a:endParaRPr>
                    </a:p>
                  </a:txBody>
                  <a:tcPr marL="9525" marR="9525" marT="9525" marB="0" anchor="b"/>
                </a:tc>
                <a:tc>
                  <a:txBody>
                    <a:bodyPr/>
                    <a:lstStyle/>
                    <a:p>
                      <a:pPr algn="ctr" fontAlgn="b"/>
                      <a:r>
                        <a:rPr lang="en-US" sz="2400" b="1" u="none" strike="noStrike" dirty="0">
                          <a:effectLst/>
                        </a:rPr>
                        <a:t>Number</a:t>
                      </a:r>
                      <a:endParaRPr lang="en-US" sz="2400" b="1" i="0" u="none" strike="noStrike" dirty="0">
                        <a:solidFill>
                          <a:srgbClr val="FFFFFF"/>
                        </a:solidFill>
                        <a:effectLst/>
                        <a:latin typeface="Calibri"/>
                      </a:endParaRPr>
                    </a:p>
                  </a:txBody>
                  <a:tcPr marL="9525" marR="9525" marT="9525" marB="0" anchor="b"/>
                </a:tc>
                <a:tc>
                  <a:txBody>
                    <a:bodyPr/>
                    <a:lstStyle/>
                    <a:p>
                      <a:pPr algn="l" fontAlgn="b"/>
                      <a:r>
                        <a:rPr lang="en-US" sz="2400" b="1" u="none" strike="noStrike" dirty="0">
                          <a:effectLst/>
                        </a:rPr>
                        <a:t>Description</a:t>
                      </a:r>
                      <a:endParaRPr lang="en-US" sz="2400" b="1" i="0" u="none" strike="noStrike" dirty="0">
                        <a:solidFill>
                          <a:srgbClr val="FFFFFF"/>
                        </a:solidFill>
                        <a:effectLst/>
                        <a:latin typeface="Calibri"/>
                      </a:endParaRPr>
                    </a:p>
                  </a:txBody>
                  <a:tcPr marL="9525" marR="9525" marT="9525" marB="0" anchor="b"/>
                </a:tc>
              </a:tr>
              <a:tr h="0">
                <a:tc>
                  <a:txBody>
                    <a:bodyPr/>
                    <a:lstStyle/>
                    <a:p>
                      <a:pPr algn="ctr" fontAlgn="b"/>
                      <a:r>
                        <a:rPr lang="en-US" sz="1600" u="none" strike="noStrike" dirty="0">
                          <a:effectLst/>
                        </a:rPr>
                        <a:t>IPv6 Encapsulation</a:t>
                      </a:r>
                      <a:endParaRPr lang="en-US" sz="1600" b="0" i="0" u="none" strike="noStrike" dirty="0">
                        <a:solidFill>
                          <a:srgbClr val="FFFFFF"/>
                        </a:solidFill>
                        <a:effectLst/>
                        <a:latin typeface="Calibri"/>
                      </a:endParaRPr>
                    </a:p>
                  </a:txBody>
                  <a:tcPr marL="9525" marR="9525" marT="9525" marB="0" anchor="b"/>
                </a:tc>
                <a:tc>
                  <a:txBody>
                    <a:bodyPr/>
                    <a:lstStyle/>
                    <a:p>
                      <a:pPr algn="ctr" fontAlgn="b"/>
                      <a:r>
                        <a:rPr lang="en-US" sz="1600" u="none" strike="noStrike" dirty="0">
                          <a:effectLst/>
                        </a:rPr>
                        <a:t>IPv4/41</a:t>
                      </a:r>
                      <a:endParaRPr lang="en-US" sz="1600" b="0" i="0" u="none" strike="noStrike" dirty="0">
                        <a:solidFill>
                          <a:srgbClr val="FFFFFF"/>
                        </a:solidFill>
                        <a:effectLst/>
                        <a:latin typeface="Calibri"/>
                      </a:endParaRPr>
                    </a:p>
                  </a:txBody>
                  <a:tcPr marL="9525" marR="9525" marT="9525" marB="0" anchor="b"/>
                </a:tc>
                <a:tc>
                  <a:txBody>
                    <a:bodyPr/>
                    <a:lstStyle/>
                    <a:p>
                      <a:pPr algn="l" fontAlgn="b"/>
                      <a:r>
                        <a:rPr lang="en-US" sz="1600" u="none" strike="noStrike" dirty="0">
                          <a:effectLst/>
                        </a:rPr>
                        <a:t>Tunnel IPv6 over IPv4</a:t>
                      </a:r>
                      <a:endParaRPr lang="en-US" sz="1600" b="0" i="0" u="none" strike="noStrike" dirty="0">
                        <a:solidFill>
                          <a:srgbClr val="FFFFFF"/>
                        </a:solidFill>
                        <a:effectLst/>
                        <a:latin typeface="Calibri"/>
                      </a:endParaRPr>
                    </a:p>
                  </a:txBody>
                  <a:tcPr marL="9525" marR="9525" marT="9525" marB="0" anchor="b"/>
                </a:tc>
              </a:tr>
              <a:tr h="0">
                <a:tc>
                  <a:txBody>
                    <a:bodyPr/>
                    <a:lstStyle/>
                    <a:p>
                      <a:pPr algn="ctr" fontAlgn="b"/>
                      <a:r>
                        <a:rPr lang="en-US" sz="1600" u="none" strike="noStrike" kern="1200" dirty="0" smtClean="0">
                          <a:solidFill>
                            <a:schemeClr val="dk1"/>
                          </a:solidFill>
                          <a:effectLst/>
                          <a:latin typeface="+mn-lt"/>
                          <a:ea typeface="+mn-ea"/>
                          <a:cs typeface="+mn-cs"/>
                        </a:rPr>
                        <a:t>Generic Tunnel</a:t>
                      </a:r>
                      <a:endParaRPr lang="en-US" sz="1600" u="none" strike="noStrike" kern="1200" dirty="0">
                        <a:solidFill>
                          <a:schemeClr val="dk1"/>
                        </a:solidFill>
                        <a:effectLst/>
                        <a:latin typeface="+mn-lt"/>
                        <a:ea typeface="+mn-ea"/>
                        <a:cs typeface="+mn-cs"/>
                      </a:endParaRPr>
                    </a:p>
                  </a:txBody>
                  <a:tcPr marL="9525" marR="9525" marT="9525" marB="0" anchor="b"/>
                </a:tc>
                <a:tc>
                  <a:txBody>
                    <a:bodyPr/>
                    <a:lstStyle/>
                    <a:p>
                      <a:pPr algn="ctr" fontAlgn="b"/>
                      <a:r>
                        <a:rPr lang="en-US" sz="1600" u="none" strike="noStrike" kern="1200" dirty="0" smtClean="0">
                          <a:solidFill>
                            <a:schemeClr val="dk1"/>
                          </a:solidFill>
                          <a:effectLst/>
                          <a:latin typeface="+mn-lt"/>
                          <a:ea typeface="+mn-ea"/>
                          <a:cs typeface="+mn-cs"/>
                        </a:rPr>
                        <a:t>IPv4/47</a:t>
                      </a:r>
                      <a:endParaRPr lang="en-US" sz="16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sz="1600" u="none" strike="noStrike" kern="1200" dirty="0" smtClean="0">
                          <a:solidFill>
                            <a:schemeClr val="dk1"/>
                          </a:solidFill>
                          <a:effectLst/>
                          <a:latin typeface="+mn-lt"/>
                          <a:ea typeface="+mn-ea"/>
                          <a:cs typeface="+mn-cs"/>
                        </a:rPr>
                        <a:t>Tunnel anything over GRE</a:t>
                      </a:r>
                      <a:endParaRPr lang="en-US" sz="1600" u="none" strike="noStrike" kern="1200" dirty="0">
                        <a:solidFill>
                          <a:schemeClr val="dk1"/>
                        </a:solidFill>
                        <a:effectLst/>
                        <a:latin typeface="+mn-lt"/>
                        <a:ea typeface="+mn-ea"/>
                        <a:cs typeface="+mn-cs"/>
                      </a:endParaRPr>
                    </a:p>
                  </a:txBody>
                  <a:tcPr marL="9525" marR="9525" marT="9525" marB="0" anchor="b"/>
                </a:tc>
              </a:tr>
              <a:tr h="0">
                <a:tc>
                  <a:txBody>
                    <a:bodyPr/>
                    <a:lstStyle/>
                    <a:p>
                      <a:pPr algn="ctr" fontAlgn="b"/>
                      <a:r>
                        <a:rPr lang="en-US" sz="1600" u="none" strike="noStrike" dirty="0" err="1">
                          <a:effectLst/>
                        </a:rPr>
                        <a:t>Teredo</a:t>
                      </a:r>
                      <a:r>
                        <a:rPr lang="en-US" sz="1600" u="none" strike="noStrike" dirty="0">
                          <a:effectLst/>
                        </a:rPr>
                        <a:t>/</a:t>
                      </a:r>
                      <a:r>
                        <a:rPr lang="en-US" sz="1600" u="none" strike="noStrike" dirty="0" err="1">
                          <a:effectLst/>
                        </a:rPr>
                        <a:t>Miredo</a:t>
                      </a:r>
                      <a:endParaRPr lang="en-US" sz="1600" b="0" i="0" u="none" strike="noStrike" dirty="0">
                        <a:solidFill>
                          <a:srgbClr val="FFFFFF"/>
                        </a:solidFill>
                        <a:effectLst/>
                        <a:latin typeface="Calibri"/>
                      </a:endParaRPr>
                    </a:p>
                  </a:txBody>
                  <a:tcPr marL="9525" marR="9525" marT="9525" marB="0" anchor="b"/>
                </a:tc>
                <a:tc>
                  <a:txBody>
                    <a:bodyPr/>
                    <a:lstStyle/>
                    <a:p>
                      <a:pPr algn="ctr" fontAlgn="b"/>
                      <a:r>
                        <a:rPr lang="en-US" sz="1600" u="none" strike="noStrike" dirty="0">
                          <a:effectLst/>
                        </a:rPr>
                        <a:t>UDP/3544</a:t>
                      </a:r>
                      <a:endParaRPr lang="en-US" sz="1600" b="0" i="0" u="none" strike="noStrike" dirty="0">
                        <a:solidFill>
                          <a:srgbClr val="FFFFFF"/>
                        </a:solidFill>
                        <a:effectLst/>
                        <a:latin typeface="Calibri"/>
                      </a:endParaRPr>
                    </a:p>
                  </a:txBody>
                  <a:tcPr marL="9525" marR="9525" marT="9525" marB="0" anchor="b"/>
                </a:tc>
                <a:tc>
                  <a:txBody>
                    <a:bodyPr/>
                    <a:lstStyle/>
                    <a:p>
                      <a:pPr algn="l" fontAlgn="b"/>
                      <a:r>
                        <a:rPr lang="da-DK" sz="1600" u="none" strike="noStrike" dirty="0">
                          <a:effectLst/>
                        </a:rPr>
                        <a:t>Tunnel IPv6 over UDP (NAT Traversal)</a:t>
                      </a:r>
                      <a:endParaRPr lang="da-DK" sz="1600" b="0" i="0" u="none" strike="noStrike" dirty="0">
                        <a:solidFill>
                          <a:srgbClr val="FFFFFF"/>
                        </a:solidFill>
                        <a:effectLst/>
                        <a:latin typeface="Calibri"/>
                      </a:endParaRPr>
                    </a:p>
                  </a:txBody>
                  <a:tcPr marL="9525" marR="9525" marT="9525" marB="0" anchor="b"/>
                </a:tc>
              </a:tr>
              <a:tr h="310838">
                <a:tc>
                  <a:txBody>
                    <a:bodyPr/>
                    <a:lstStyle/>
                    <a:p>
                      <a:pPr algn="ctr" fontAlgn="b"/>
                      <a:r>
                        <a:rPr lang="en-US" sz="1600" u="none" strike="noStrike" dirty="0" err="1">
                          <a:effectLst/>
                        </a:rPr>
                        <a:t>Teredo</a:t>
                      </a:r>
                      <a:r>
                        <a:rPr lang="en-US" sz="1600" u="none" strike="noStrike" dirty="0">
                          <a:effectLst/>
                        </a:rPr>
                        <a:t>/</a:t>
                      </a:r>
                      <a:r>
                        <a:rPr lang="en-US" sz="1600" u="none" strike="noStrike" dirty="0" err="1">
                          <a:effectLst/>
                        </a:rPr>
                        <a:t>Miredo</a:t>
                      </a:r>
                      <a:endParaRPr lang="en-US" sz="1600" b="0" i="0" u="none" strike="noStrike" dirty="0">
                        <a:solidFill>
                          <a:srgbClr val="FFFFFF"/>
                        </a:solidFill>
                        <a:effectLst/>
                        <a:latin typeface="Calibri"/>
                      </a:endParaRPr>
                    </a:p>
                  </a:txBody>
                  <a:tcPr marL="9525" marR="9525" marT="9525" marB="0" anchor="b"/>
                </a:tc>
                <a:tc>
                  <a:txBody>
                    <a:bodyPr/>
                    <a:lstStyle/>
                    <a:p>
                      <a:pPr algn="ctr" fontAlgn="b"/>
                      <a:r>
                        <a:rPr lang="en-US" sz="1600" u="none" strike="noStrike" dirty="0">
                          <a:effectLst/>
                        </a:rPr>
                        <a:t>Non-Standard</a:t>
                      </a:r>
                      <a:endParaRPr lang="en-US" sz="1600" b="0" i="0" u="none" strike="noStrike" dirty="0">
                        <a:solidFill>
                          <a:srgbClr val="FFFFFF"/>
                        </a:solidFill>
                        <a:effectLst/>
                        <a:latin typeface="Calibri"/>
                      </a:endParaRPr>
                    </a:p>
                  </a:txBody>
                  <a:tcPr marL="9525" marR="9525" marT="9525" marB="0" anchor="b"/>
                </a:tc>
                <a:tc>
                  <a:txBody>
                    <a:bodyPr/>
                    <a:lstStyle/>
                    <a:p>
                      <a:pPr algn="l" fontAlgn="b"/>
                      <a:r>
                        <a:rPr lang="en-US" sz="1600" u="none" strike="noStrike" dirty="0" smtClean="0">
                          <a:effectLst/>
                        </a:rPr>
                        <a:t>IPv6 </a:t>
                      </a:r>
                      <a:r>
                        <a:rPr lang="en-US" sz="1600" u="none" strike="noStrike" dirty="0">
                          <a:effectLst/>
                        </a:rPr>
                        <a:t>destination starting with 2001:0000::/32 over UDP over IPv4</a:t>
                      </a:r>
                      <a:endParaRPr lang="en-US" sz="1600" b="0" i="0" u="none" strike="noStrike" dirty="0">
                        <a:solidFill>
                          <a:srgbClr val="FFFFFF"/>
                        </a:solidFill>
                        <a:effectLst/>
                        <a:latin typeface="Calibri"/>
                      </a:endParaRPr>
                    </a:p>
                  </a:txBody>
                  <a:tcPr marL="9525" marR="9525" marT="9525" marB="0" anchor="b"/>
                </a:tc>
              </a:tr>
              <a:tr h="413042">
                <a:tc>
                  <a:txBody>
                    <a:bodyPr/>
                    <a:lstStyle/>
                    <a:p>
                      <a:pPr algn="ctr" fontAlgn="b"/>
                      <a:r>
                        <a:rPr lang="en-US" sz="1600" u="none" strike="noStrike" dirty="0">
                          <a:effectLst/>
                        </a:rPr>
                        <a:t>TSP</a:t>
                      </a:r>
                      <a:endParaRPr lang="en-US" sz="1600" b="0" i="0" u="none" strike="noStrike" dirty="0">
                        <a:solidFill>
                          <a:srgbClr val="FFFFFF"/>
                        </a:solidFill>
                        <a:effectLst/>
                        <a:latin typeface="Calibri"/>
                      </a:endParaRPr>
                    </a:p>
                  </a:txBody>
                  <a:tcPr marL="9525" marR="9525" marT="9525" marB="0" anchor="b"/>
                </a:tc>
                <a:tc>
                  <a:txBody>
                    <a:bodyPr/>
                    <a:lstStyle/>
                    <a:p>
                      <a:pPr algn="ctr" fontAlgn="b"/>
                      <a:r>
                        <a:rPr lang="en-US" sz="1600" u="none" strike="noStrike" dirty="0">
                          <a:effectLst/>
                        </a:rPr>
                        <a:t>TCP|UDP/3653</a:t>
                      </a:r>
                      <a:endParaRPr lang="en-US" sz="1600" b="0" i="0" u="none" strike="noStrike" dirty="0">
                        <a:solidFill>
                          <a:srgbClr val="FFFFFF"/>
                        </a:solidFill>
                        <a:effectLst/>
                        <a:latin typeface="Calibri"/>
                      </a:endParaRPr>
                    </a:p>
                  </a:txBody>
                  <a:tcPr marL="9525" marR="9525" marT="9525" marB="0" anchor="b"/>
                </a:tc>
                <a:tc>
                  <a:txBody>
                    <a:bodyPr/>
                    <a:lstStyle/>
                    <a:p>
                      <a:pPr algn="l" fontAlgn="b"/>
                      <a:r>
                        <a:rPr lang="en-US" sz="1600" u="none" strike="noStrike" dirty="0">
                          <a:effectLst/>
                        </a:rPr>
                        <a:t>IPv6 Tunnel Broker using the Tunnel Setup Protocol (RFC 5572)</a:t>
                      </a:r>
                      <a:endParaRPr lang="en-US" sz="1600" b="0" i="0" u="none" strike="noStrike" dirty="0">
                        <a:solidFill>
                          <a:srgbClr val="FFFFFF"/>
                        </a:solidFill>
                        <a:effectLst/>
                        <a:latin typeface="Calibri"/>
                      </a:endParaRPr>
                    </a:p>
                  </a:txBody>
                  <a:tcPr marL="9525" marR="9525" marT="9525" marB="0" anchor="b"/>
                </a:tc>
              </a:tr>
              <a:tr h="229091">
                <a:tc>
                  <a:txBody>
                    <a:bodyPr/>
                    <a:lstStyle/>
                    <a:p>
                      <a:pPr algn="ctr" fontAlgn="b"/>
                      <a:r>
                        <a:rPr lang="en-US" sz="1600" u="none" strike="noStrike" dirty="0">
                          <a:effectLst/>
                        </a:rPr>
                        <a:t>AYIYA</a:t>
                      </a:r>
                      <a:endParaRPr lang="en-US" sz="1600" b="0" i="0" u="none" strike="noStrike" dirty="0">
                        <a:solidFill>
                          <a:srgbClr val="FFFFFF"/>
                        </a:solidFill>
                        <a:effectLst/>
                        <a:latin typeface="Calibri"/>
                      </a:endParaRPr>
                    </a:p>
                  </a:txBody>
                  <a:tcPr marL="9525" marR="9525" marT="9525" marB="0" anchor="b"/>
                </a:tc>
                <a:tc>
                  <a:txBody>
                    <a:bodyPr/>
                    <a:lstStyle/>
                    <a:p>
                      <a:pPr algn="ctr" fontAlgn="b"/>
                      <a:r>
                        <a:rPr lang="en-US" sz="1600" u="none" strike="noStrike" dirty="0">
                          <a:effectLst/>
                        </a:rPr>
                        <a:t>TCP|UDP/5072</a:t>
                      </a:r>
                      <a:endParaRPr lang="en-US" sz="1600" b="0" i="0" u="none" strike="noStrike" dirty="0">
                        <a:solidFill>
                          <a:srgbClr val="FFFFFF"/>
                        </a:solidFill>
                        <a:effectLst/>
                        <a:latin typeface="Calibri"/>
                      </a:endParaRPr>
                    </a:p>
                  </a:txBody>
                  <a:tcPr marL="9525" marR="9525" marT="9525" marB="0" anchor="b"/>
                </a:tc>
                <a:tc>
                  <a:txBody>
                    <a:bodyPr/>
                    <a:lstStyle/>
                    <a:p>
                      <a:pPr algn="l" fontAlgn="b"/>
                      <a:r>
                        <a:rPr lang="en-US" sz="1600" u="none" strike="noStrike" dirty="0">
                          <a:effectLst/>
                        </a:rPr>
                        <a:t>IPv6 Tunnel Broker using Anything in Anything (www.sixxs.net/tools/ayiya/)</a:t>
                      </a:r>
                      <a:endParaRPr lang="en-US" sz="1600" b="0" i="0" u="none" strike="noStrike" dirty="0">
                        <a:solidFill>
                          <a:srgbClr val="FFFFFF"/>
                        </a:solidFill>
                        <a:effectLst/>
                        <a:latin typeface="Calibri"/>
                      </a:endParaRPr>
                    </a:p>
                  </a:txBody>
                  <a:tcPr marL="9525" marR="9525" marT="9525" marB="0" anchor="b"/>
                </a:tc>
              </a:tr>
              <a:tr h="0">
                <a:tc>
                  <a:txBody>
                    <a:bodyPr/>
                    <a:lstStyle/>
                    <a:p>
                      <a:pPr algn="ctr" fontAlgn="b"/>
                      <a:r>
                        <a:rPr lang="en-US" sz="1600" u="none" strike="noStrike">
                          <a:effectLst/>
                        </a:rPr>
                        <a:t>Public 6to4 Anycast Relay</a:t>
                      </a:r>
                      <a:endParaRPr lang="en-US" sz="1600" b="0" i="0" u="none" strike="noStrike">
                        <a:solidFill>
                          <a:srgbClr val="FFFFFF"/>
                        </a:solidFill>
                        <a:effectLst/>
                        <a:latin typeface="Calibri"/>
                      </a:endParaRPr>
                    </a:p>
                  </a:txBody>
                  <a:tcPr marL="9525" marR="9525" marT="9525" marB="0" anchor="b"/>
                </a:tc>
                <a:tc>
                  <a:txBody>
                    <a:bodyPr/>
                    <a:lstStyle/>
                    <a:p>
                      <a:pPr algn="ctr" fontAlgn="b"/>
                      <a:r>
                        <a:rPr lang="en-US" sz="1600" u="none" strike="noStrike" dirty="0">
                          <a:effectLst/>
                        </a:rPr>
                        <a:t>IPv4:192.88.99.1</a:t>
                      </a:r>
                      <a:endParaRPr lang="en-US" sz="1600" b="0" i="0" u="none" strike="noStrike" dirty="0">
                        <a:solidFill>
                          <a:srgbClr val="FFFFFF"/>
                        </a:solidFill>
                        <a:effectLst/>
                        <a:latin typeface="Calibri"/>
                      </a:endParaRPr>
                    </a:p>
                  </a:txBody>
                  <a:tcPr marL="9525" marR="9525" marT="9525" marB="0" anchor="b"/>
                </a:tc>
                <a:tc>
                  <a:txBody>
                    <a:bodyPr/>
                    <a:lstStyle/>
                    <a:p>
                      <a:pPr algn="l" fontAlgn="b"/>
                      <a:r>
                        <a:rPr lang="en-US" sz="1600" u="none" strike="noStrike" dirty="0">
                          <a:effectLst/>
                        </a:rPr>
                        <a:t>Starting with </a:t>
                      </a:r>
                      <a:r>
                        <a:rPr lang="en-US" sz="1600" u="none" strike="noStrike" dirty="0" smtClean="0">
                          <a:effectLst/>
                        </a:rPr>
                        <a:t>IPv6 source address of 2002</a:t>
                      </a:r>
                      <a:r>
                        <a:rPr lang="en-US" sz="1600" u="none" strike="noStrike" dirty="0">
                          <a:effectLst/>
                        </a:rPr>
                        <a:t>::/</a:t>
                      </a:r>
                      <a:r>
                        <a:rPr lang="en-US" sz="1600" u="none" strike="noStrike" dirty="0" smtClean="0">
                          <a:effectLst/>
                        </a:rPr>
                        <a:t>16 (6to4 is IPv6 over IPv4/41)</a:t>
                      </a:r>
                    </a:p>
                    <a:p>
                      <a:pPr algn="l" fontAlgn="b"/>
                      <a:r>
                        <a:rPr lang="en-US" sz="1600" u="none" strike="noStrike" dirty="0" smtClean="0">
                          <a:effectLst/>
                        </a:rPr>
                        <a:t>Destined to 192.88.99.0/24 for IPv4</a:t>
                      </a:r>
                      <a:endParaRPr lang="en-US" sz="1600" b="0" i="0" u="none" strike="noStrike" dirty="0">
                        <a:solidFill>
                          <a:srgbClr val="FFFFFF"/>
                        </a:solidFill>
                        <a:effectLst/>
                        <a:latin typeface="Calibri"/>
                      </a:endParaRPr>
                    </a:p>
                  </a:txBody>
                  <a:tcPr marL="9525" marR="9525" marT="9525" marB="0" anchor="b"/>
                </a:tc>
              </a:tr>
              <a:tr h="0">
                <a:tc>
                  <a:txBody>
                    <a:bodyPr/>
                    <a:lstStyle/>
                    <a:p>
                      <a:pPr algn="ctr" fontAlgn="b"/>
                      <a:r>
                        <a:rPr lang="en-US" sz="1600" u="none" strike="noStrike">
                          <a:effectLst/>
                        </a:rPr>
                        <a:t>IPv6 Encapsulation</a:t>
                      </a:r>
                      <a:endParaRPr lang="en-US" sz="1600" b="0" i="0" u="none" strike="noStrike">
                        <a:solidFill>
                          <a:srgbClr val="FFFFFF"/>
                        </a:solidFill>
                        <a:effectLst/>
                        <a:latin typeface="Calibri"/>
                      </a:endParaRPr>
                    </a:p>
                  </a:txBody>
                  <a:tcPr marL="9525" marR="9525" marT="9525" marB="0" anchor="b"/>
                </a:tc>
                <a:tc>
                  <a:txBody>
                    <a:bodyPr/>
                    <a:lstStyle/>
                    <a:p>
                      <a:pPr algn="ctr" fontAlgn="b"/>
                      <a:r>
                        <a:rPr lang="en-US" sz="1600" u="none" strike="noStrike" dirty="0">
                          <a:effectLst/>
                        </a:rPr>
                        <a:t>TCP/443</a:t>
                      </a:r>
                      <a:endParaRPr lang="en-US" sz="1600" b="0" i="0" u="none" strike="noStrike" dirty="0">
                        <a:solidFill>
                          <a:srgbClr val="FFFFFF"/>
                        </a:solidFill>
                        <a:effectLst/>
                        <a:latin typeface="Calibri"/>
                      </a:endParaRPr>
                    </a:p>
                  </a:txBody>
                  <a:tcPr marL="9525" marR="9525" marT="9525" marB="0" anchor="b"/>
                </a:tc>
                <a:tc>
                  <a:txBody>
                    <a:bodyPr/>
                    <a:lstStyle/>
                    <a:p>
                      <a:pPr algn="l" fontAlgn="b"/>
                      <a:r>
                        <a:rPr lang="en-US" sz="1600" u="none" strike="noStrike" dirty="0">
                          <a:effectLst/>
                        </a:rPr>
                        <a:t>IPv6 over IPv4 SSL Tunnel, many variants</a:t>
                      </a:r>
                      <a:endParaRPr lang="en-US" sz="1600" b="0" i="0" u="none" strike="noStrike" dirty="0">
                        <a:solidFill>
                          <a:srgbClr val="FFFFFF"/>
                        </a:solidFill>
                        <a:effectLst/>
                        <a:latin typeface="Calibri"/>
                      </a:endParaRPr>
                    </a:p>
                  </a:txBody>
                  <a:tcPr marL="9525" marR="9525" marT="9525" marB="0" anchor="b"/>
                </a:tc>
              </a:tr>
              <a:tr h="0">
                <a:tc>
                  <a:txBody>
                    <a:bodyPr/>
                    <a:lstStyle/>
                    <a:p>
                      <a:pPr algn="ctr" fontAlgn="b"/>
                      <a:r>
                        <a:rPr lang="en-US" sz="1600" u="none" strike="noStrike">
                          <a:effectLst/>
                        </a:rPr>
                        <a:t>IPv6 Ethertype</a:t>
                      </a:r>
                      <a:endParaRPr lang="en-US" sz="1600" b="0" i="0" u="none" strike="noStrike">
                        <a:solidFill>
                          <a:srgbClr val="FFFFFF"/>
                        </a:solidFill>
                        <a:effectLst/>
                        <a:latin typeface="Calibri"/>
                      </a:endParaRPr>
                    </a:p>
                  </a:txBody>
                  <a:tcPr marL="9525" marR="9525" marT="9525" marB="0" anchor="b"/>
                </a:tc>
                <a:tc>
                  <a:txBody>
                    <a:bodyPr/>
                    <a:lstStyle/>
                    <a:p>
                      <a:pPr algn="ctr" fontAlgn="b"/>
                      <a:r>
                        <a:rPr lang="en-US" sz="1600" u="none" strike="noStrike" dirty="0">
                          <a:effectLst/>
                        </a:rPr>
                        <a:t>0x86DD</a:t>
                      </a:r>
                      <a:endParaRPr lang="en-US" sz="1600" b="0" i="0" u="none" strike="noStrike" dirty="0">
                        <a:solidFill>
                          <a:srgbClr val="FFFFFF"/>
                        </a:solidFill>
                        <a:effectLst/>
                        <a:latin typeface="Calibri"/>
                      </a:endParaRPr>
                    </a:p>
                  </a:txBody>
                  <a:tcPr marL="9525" marR="9525" marT="9525" marB="0" anchor="b"/>
                </a:tc>
                <a:tc>
                  <a:txBody>
                    <a:bodyPr/>
                    <a:lstStyle/>
                    <a:p>
                      <a:pPr algn="l" fontAlgn="b"/>
                      <a:r>
                        <a:rPr lang="en-US" sz="1600" u="none" strike="noStrike" dirty="0">
                          <a:effectLst/>
                        </a:rPr>
                        <a:t>Distinct from IPv4 </a:t>
                      </a:r>
                      <a:r>
                        <a:rPr lang="en-US" sz="1600" u="none" strike="noStrike" dirty="0" err="1">
                          <a:effectLst/>
                        </a:rPr>
                        <a:t>Ethertype</a:t>
                      </a:r>
                      <a:r>
                        <a:rPr lang="en-US" sz="1600" u="none" strike="noStrike" dirty="0">
                          <a:effectLst/>
                        </a:rPr>
                        <a:t> (0x0800)</a:t>
                      </a:r>
                      <a:endParaRPr lang="en-US" sz="1600" b="0" i="0" u="none" strike="noStrike" dirty="0">
                        <a:solidFill>
                          <a:srgbClr val="FFFFFF"/>
                        </a:solidFill>
                        <a:effectLst/>
                        <a:latin typeface="Calibri"/>
                      </a:endParaRPr>
                    </a:p>
                  </a:txBody>
                  <a:tcPr marL="9525" marR="9525" marT="9525" marB="0" anchor="b"/>
                </a:tc>
              </a:tr>
              <a:tr h="393373">
                <a:tc>
                  <a:txBody>
                    <a:bodyPr/>
                    <a:lstStyle/>
                    <a:p>
                      <a:pPr algn="ctr" fontAlgn="b"/>
                      <a:r>
                        <a:rPr lang="en-US" sz="1600" u="none" strike="noStrike" dirty="0">
                          <a:effectLst/>
                        </a:rPr>
                        <a:t>DNS IPv6 Records</a:t>
                      </a:r>
                      <a:endParaRPr lang="en-US" sz="1600" b="0" i="0" u="none" strike="noStrike" dirty="0">
                        <a:solidFill>
                          <a:srgbClr val="FFFFFF"/>
                        </a:solidFill>
                        <a:effectLst/>
                        <a:latin typeface="Calibri"/>
                      </a:endParaRPr>
                    </a:p>
                  </a:txBody>
                  <a:tcPr marL="9525" marR="9525" marT="9525" marB="0" anchor="b"/>
                </a:tc>
                <a:tc>
                  <a:txBody>
                    <a:bodyPr/>
                    <a:lstStyle/>
                    <a:p>
                      <a:pPr algn="ctr" fontAlgn="b"/>
                      <a:r>
                        <a:rPr lang="en-US" sz="1600" u="none" strike="noStrike" dirty="0">
                          <a:effectLst/>
                        </a:rPr>
                        <a:t>Several</a:t>
                      </a:r>
                      <a:endParaRPr lang="en-US" sz="1600" b="0" i="0" u="none" strike="noStrike" dirty="0">
                        <a:solidFill>
                          <a:srgbClr val="FFFFFF"/>
                        </a:solidFill>
                        <a:effectLst/>
                        <a:latin typeface="Calibri"/>
                      </a:endParaRPr>
                    </a:p>
                  </a:txBody>
                  <a:tcPr marL="9525" marR="9525" marT="9525" marB="0" anchor="b"/>
                </a:tc>
                <a:tc>
                  <a:txBody>
                    <a:bodyPr/>
                    <a:lstStyle/>
                    <a:p>
                      <a:pPr algn="l" fontAlgn="b"/>
                      <a:r>
                        <a:rPr lang="en-US" sz="1600" u="none" strike="noStrike" dirty="0">
                          <a:effectLst/>
                        </a:rPr>
                        <a:t>AAAA, updated PTR records - can be transported over IPv4 or IPv6</a:t>
                      </a:r>
                      <a:endParaRPr lang="en-US" sz="1600" b="0" i="0" u="none" strike="noStrike" dirty="0">
                        <a:solidFill>
                          <a:srgbClr val="FFFFFF"/>
                        </a:solidFill>
                        <a:effectLst/>
                        <a:latin typeface="Calibri"/>
                      </a:endParaRPr>
                    </a:p>
                  </a:txBody>
                  <a:tcPr marL="9525" marR="9525" marT="9525" marB="0" anchor="b"/>
                </a:tc>
              </a:tr>
            </a:tbl>
          </a:graphicData>
        </a:graphic>
      </p:graphicFrame>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186" y="5644202"/>
            <a:ext cx="1309688"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611165" y="6561657"/>
            <a:ext cx="1390124" cy="215444"/>
          </a:xfrm>
          <a:prstGeom prst="rect">
            <a:avLst/>
          </a:prstGeom>
          <a:noFill/>
        </p:spPr>
        <p:txBody>
          <a:bodyPr wrap="none" rtlCol="0">
            <a:spAutoFit/>
          </a:bodyPr>
          <a:lstStyle/>
          <a:p>
            <a:r>
              <a:rPr lang="en-US" sz="800" i="1" dirty="0" smtClean="0"/>
              <a:t>Image source:  gfi.com</a:t>
            </a:r>
            <a:endParaRPr lang="en-US" sz="800" i="1" dirty="0"/>
          </a:p>
        </p:txBody>
      </p:sp>
    </p:spTree>
    <p:extLst>
      <p:ext uri="{BB962C8B-B14F-4D97-AF65-F5344CB8AC3E}">
        <p14:creationId xmlns:p14="http://schemas.microsoft.com/office/powerpoint/2010/main" val="1237424624"/>
      </p:ext>
    </p:extLst>
  </p:cSld>
  <p:clrMapOvr>
    <a:masterClrMapping/>
  </p:clrMapOvr>
  <p:transition>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en-US" dirty="0" smtClean="0"/>
              <a:t>Common IPv6 L2 Security Issues and Options:</a:t>
            </a:r>
          </a:p>
          <a:p>
            <a:pPr marL="0" indent="0">
              <a:buNone/>
            </a:pPr>
            <a:endParaRPr lang="en-US" dirty="0"/>
          </a:p>
        </p:txBody>
      </p:sp>
      <p:sp>
        <p:nvSpPr>
          <p:cNvPr id="3" name="Title 2"/>
          <p:cNvSpPr>
            <a:spLocks noGrp="1"/>
          </p:cNvSpPr>
          <p:nvPr>
            <p:ph type="title"/>
          </p:nvPr>
        </p:nvSpPr>
        <p:spPr/>
        <p:txBody>
          <a:bodyPr/>
          <a:lstStyle/>
          <a:p>
            <a:r>
              <a:rPr lang="en-US" dirty="0" smtClean="0"/>
              <a:t>ipv6 Security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66837019"/>
              </p:ext>
            </p:extLst>
          </p:nvPr>
        </p:nvGraphicFramePr>
        <p:xfrm>
          <a:off x="239697" y="1765762"/>
          <a:ext cx="8566952" cy="4485726"/>
        </p:xfrm>
        <a:graphic>
          <a:graphicData uri="http://schemas.openxmlformats.org/drawingml/2006/table">
            <a:tbl>
              <a:tblPr/>
              <a:tblGrid>
                <a:gridCol w="3416631"/>
                <a:gridCol w="5150321"/>
              </a:tblGrid>
              <a:tr h="661594">
                <a:tc>
                  <a:txBody>
                    <a:bodyPr/>
                    <a:lstStyle/>
                    <a:p>
                      <a:pPr marL="0" marR="0" algn="ctr" fontAlgn="t">
                        <a:spcBef>
                          <a:spcPts val="0"/>
                        </a:spcBef>
                        <a:spcAft>
                          <a:spcPts val="0"/>
                        </a:spcAft>
                      </a:pPr>
                      <a:r>
                        <a:rPr lang="en-US" sz="2400" b="1" dirty="0">
                          <a:effectLst/>
                          <a:latin typeface="+mn-lt"/>
                        </a:rPr>
                        <a:t>Issue</a:t>
                      </a:r>
                      <a:endParaRPr lang="en-US" sz="24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400" b="1" dirty="0">
                          <a:effectLst/>
                          <a:latin typeface="+mn-lt"/>
                        </a:rPr>
                        <a:t>Solution</a:t>
                      </a:r>
                      <a:endParaRPr lang="en-US" sz="24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489004">
                <a:tc>
                  <a:txBody>
                    <a:bodyPr/>
                    <a:lstStyle/>
                    <a:p>
                      <a:pPr marL="0" marR="0" fontAlgn="t">
                        <a:spcBef>
                          <a:spcPts val="0"/>
                        </a:spcBef>
                        <a:spcAft>
                          <a:spcPts val="0"/>
                        </a:spcAft>
                      </a:pPr>
                      <a:r>
                        <a:rPr lang="en-US" sz="1600" b="1" dirty="0">
                          <a:effectLst/>
                          <a:latin typeface="+mn-lt"/>
                        </a:rPr>
                        <a:t>Spoofed/Illegitimate RAs</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b="1" dirty="0">
                          <a:effectLst/>
                          <a:latin typeface="+mn-lt"/>
                        </a:rPr>
                        <a:t>RA Guard (or PACL)</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489004">
                <a:tc>
                  <a:txBody>
                    <a:bodyPr/>
                    <a:lstStyle/>
                    <a:p>
                      <a:pPr marL="0" marR="0" fontAlgn="t">
                        <a:spcBef>
                          <a:spcPts val="0"/>
                        </a:spcBef>
                        <a:spcAft>
                          <a:spcPts val="0"/>
                        </a:spcAft>
                      </a:pPr>
                      <a:r>
                        <a:rPr lang="en-US" sz="1600" b="1" dirty="0">
                          <a:effectLst/>
                          <a:latin typeface="+mn-lt"/>
                        </a:rPr>
                        <a:t>Spoofed NDP NA</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b="1" dirty="0">
                          <a:effectLst/>
                          <a:latin typeface="+mn-lt"/>
                        </a:rPr>
                        <a:t>MLD Snooping, DHCPv6 Snooping, NDP Inspection, </a:t>
                      </a:r>
                      <a:r>
                        <a:rPr lang="en-US" sz="1600" b="1" strike="sngStrike" dirty="0" err="1">
                          <a:solidFill>
                            <a:srgbClr val="FF0000"/>
                          </a:solidFill>
                          <a:effectLst/>
                          <a:latin typeface="+mn-lt"/>
                        </a:rPr>
                        <a:t>SeND</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489004">
                <a:tc>
                  <a:txBody>
                    <a:bodyPr/>
                    <a:lstStyle/>
                    <a:p>
                      <a:pPr marL="0" marR="0" fontAlgn="t">
                        <a:spcBef>
                          <a:spcPts val="0"/>
                        </a:spcBef>
                        <a:spcAft>
                          <a:spcPts val="0"/>
                        </a:spcAft>
                      </a:pPr>
                      <a:r>
                        <a:rPr lang="en-US" sz="1600" b="1" dirty="0">
                          <a:effectLst/>
                          <a:latin typeface="+mn-lt"/>
                        </a:rPr>
                        <a:t>(Spoofed) Local NDP NS Flood</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b="1" dirty="0">
                          <a:effectLst/>
                          <a:latin typeface="+mn-lt"/>
                        </a:rPr>
                        <a:t>NDP Inspection, NDP Cache Limits, </a:t>
                      </a:r>
                      <a:r>
                        <a:rPr lang="en-US" sz="1600" b="1" dirty="0" err="1">
                          <a:effectLst/>
                          <a:latin typeface="+mn-lt"/>
                        </a:rPr>
                        <a:t>CoPP</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489004">
                <a:tc>
                  <a:txBody>
                    <a:bodyPr/>
                    <a:lstStyle/>
                    <a:p>
                      <a:pPr marL="0" marR="0" fontAlgn="t">
                        <a:spcBef>
                          <a:spcPts val="0"/>
                        </a:spcBef>
                        <a:spcAft>
                          <a:spcPts val="0"/>
                        </a:spcAft>
                      </a:pPr>
                      <a:r>
                        <a:rPr lang="en-US" sz="1600" b="1" dirty="0">
                          <a:effectLst/>
                          <a:latin typeface="+mn-lt"/>
                        </a:rPr>
                        <a:t>(Spoofed) Remote NDP NS Flood</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b="1" dirty="0">
                          <a:effectLst/>
                          <a:latin typeface="+mn-lt"/>
                        </a:rPr>
                        <a:t>Ingress ACL, </a:t>
                      </a:r>
                      <a:r>
                        <a:rPr lang="en-US" sz="1600" b="1" dirty="0" err="1">
                          <a:effectLst/>
                          <a:latin typeface="+mn-lt"/>
                        </a:rPr>
                        <a:t>CoPP</a:t>
                      </a:r>
                      <a:r>
                        <a:rPr lang="en-US" sz="1600" b="1" dirty="0">
                          <a:effectLst/>
                          <a:latin typeface="+mn-lt"/>
                        </a:rPr>
                        <a:t>, NDP Cache Limits</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489004">
                <a:tc>
                  <a:txBody>
                    <a:bodyPr/>
                    <a:lstStyle/>
                    <a:p>
                      <a:pPr marL="0" marR="0" fontAlgn="t">
                        <a:spcBef>
                          <a:spcPts val="0"/>
                        </a:spcBef>
                        <a:spcAft>
                          <a:spcPts val="0"/>
                        </a:spcAft>
                      </a:pPr>
                      <a:r>
                        <a:rPr lang="en-US" sz="1600" b="1" dirty="0">
                          <a:effectLst/>
                          <a:latin typeface="+mn-lt"/>
                        </a:rPr>
                        <a:t>(Spoofed) DAD Attack</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b="1" dirty="0">
                          <a:effectLst/>
                          <a:latin typeface="+mn-lt"/>
                        </a:rPr>
                        <a:t>MLD Snooping, NDP Inspection</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489004">
                <a:tc>
                  <a:txBody>
                    <a:bodyPr/>
                    <a:lstStyle/>
                    <a:p>
                      <a:pPr marL="0" marR="0" fontAlgn="t">
                        <a:spcBef>
                          <a:spcPts val="0"/>
                        </a:spcBef>
                        <a:spcAft>
                          <a:spcPts val="0"/>
                        </a:spcAft>
                      </a:pPr>
                      <a:r>
                        <a:rPr lang="en-US" sz="1600" b="1" dirty="0">
                          <a:effectLst/>
                          <a:latin typeface="+mn-lt"/>
                        </a:rPr>
                        <a:t>(Spoofed) DHCPv6 Attack</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b="1" dirty="0">
                          <a:effectLst/>
                          <a:latin typeface="+mn-lt"/>
                        </a:rPr>
                        <a:t>DHCPv6 Guard</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489004">
                <a:tc>
                  <a:txBody>
                    <a:bodyPr/>
                    <a:lstStyle/>
                    <a:p>
                      <a:pPr marL="0" marR="0" fontAlgn="t">
                        <a:spcBef>
                          <a:spcPts val="0"/>
                        </a:spcBef>
                        <a:spcAft>
                          <a:spcPts val="0"/>
                        </a:spcAft>
                      </a:pPr>
                      <a:r>
                        <a:rPr lang="en-US" sz="1600" b="1" dirty="0">
                          <a:effectLst/>
                          <a:latin typeface="+mn-lt"/>
                        </a:rPr>
                        <a:t>Spoofed/Illegitimate DHCPv6 Replies</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b="1" dirty="0">
                          <a:effectLst/>
                          <a:latin typeface="+mn-lt"/>
                        </a:rPr>
                        <a:t>DHCPv6 Guard</a:t>
                      </a:r>
                      <a:endParaRPr lang="en-US" sz="1600" dirty="0">
                        <a:effectLst/>
                        <a:latin typeface="+mn-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05253656"/>
      </p:ext>
    </p:extLst>
  </p:cSld>
  <p:clrMapOvr>
    <a:masterClrMapping/>
  </p:clrMapOvr>
  <p:transition>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Firewall Policy</a:t>
            </a:r>
          </a:p>
          <a:p>
            <a:pPr lvl="1"/>
            <a:r>
              <a:rPr lang="en-US" dirty="0" smtClean="0"/>
              <a:t>Don’t block all ICMPv6!!!</a:t>
            </a:r>
          </a:p>
          <a:p>
            <a:pPr lvl="1"/>
            <a:r>
              <a:rPr lang="en-US" dirty="0" smtClean="0"/>
              <a:t>Simple Examples for transit traffic, can get more granular:</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a:p>
            <a:pPr lvl="1"/>
            <a:r>
              <a:rPr lang="en-US" dirty="0" smtClean="0"/>
              <a:t>Reference </a:t>
            </a:r>
            <a:r>
              <a:rPr lang="en-US" dirty="0" smtClean="0">
                <a:hlinkClick r:id="rId2"/>
              </a:rPr>
              <a:t>NIST SP 800-119</a:t>
            </a:r>
            <a:r>
              <a:rPr lang="en-US" dirty="0"/>
              <a:t> </a:t>
            </a:r>
            <a:r>
              <a:rPr lang="en-US" dirty="0" smtClean="0"/>
              <a:t>(Section 3.5, Table 3-7)</a:t>
            </a:r>
          </a:p>
          <a:p>
            <a:pPr lvl="1"/>
            <a:r>
              <a:rPr lang="en-US" dirty="0" smtClean="0"/>
              <a:t>Reference </a:t>
            </a:r>
            <a:r>
              <a:rPr lang="en-US" dirty="0" smtClean="0">
                <a:hlinkClick r:id="rId3"/>
              </a:rPr>
              <a:t>RFC 4890</a:t>
            </a:r>
            <a:r>
              <a:rPr lang="en-US" dirty="0" smtClean="0"/>
              <a:t> (</a:t>
            </a:r>
            <a:r>
              <a:rPr lang="en-US" dirty="0"/>
              <a:t>Recommendations for Filtering ICMPv6 Messages in </a:t>
            </a:r>
            <a:r>
              <a:rPr lang="en-US" dirty="0" smtClean="0"/>
              <a:t>Firewalls</a:t>
            </a:r>
            <a:r>
              <a:rPr lang="en-US" dirty="0"/>
              <a:t>)</a:t>
            </a:r>
            <a:endParaRPr lang="en-US" b="1" dirty="0"/>
          </a:p>
        </p:txBody>
      </p:sp>
      <p:sp>
        <p:nvSpPr>
          <p:cNvPr id="3" name="Title 2"/>
          <p:cNvSpPr>
            <a:spLocks noGrp="1"/>
          </p:cNvSpPr>
          <p:nvPr>
            <p:ph type="title"/>
          </p:nvPr>
        </p:nvSpPr>
        <p:spPr/>
        <p:txBody>
          <a:bodyPr/>
          <a:lstStyle/>
          <a:p>
            <a:r>
              <a:rPr lang="en-US" dirty="0" smtClean="0"/>
              <a:t>ipv6 access control</a:t>
            </a:r>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94" y="3893867"/>
            <a:ext cx="50292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839" y="2271112"/>
            <a:ext cx="5038725"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549710"/>
      </p:ext>
    </p:extLst>
  </p:cSld>
  <p:clrMapOvr>
    <a:masterClrMapping/>
  </p:clrMapOvr>
  <p:transition>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r>
              <a:rPr lang="en-US" sz="2400" dirty="0"/>
              <a:t>Why IPv6</a:t>
            </a:r>
          </a:p>
          <a:p>
            <a:r>
              <a:rPr lang="en-US" sz="2400" dirty="0"/>
              <a:t>IPv6 Current Landscape</a:t>
            </a:r>
          </a:p>
          <a:p>
            <a:r>
              <a:rPr lang="en-US" sz="2400" dirty="0"/>
              <a:t>IPv6 Technical Overview</a:t>
            </a:r>
          </a:p>
          <a:p>
            <a:r>
              <a:rPr lang="en-US" sz="2400" b="1" i="1" dirty="0"/>
              <a:t>IPv6 </a:t>
            </a:r>
            <a:r>
              <a:rPr lang="en-US" sz="2400" b="1" i="1" dirty="0" smtClean="0"/>
              <a:t>Pilot Plan</a:t>
            </a:r>
            <a:endParaRPr lang="en-US" sz="2400" b="1" i="1" dirty="0"/>
          </a:p>
        </p:txBody>
      </p:sp>
      <p:pic>
        <p:nvPicPr>
          <p:cNvPr id="13314" name="Picture 2" descr="http://t1.gstatic.com/images?q=tbn:ANd9GcTMWVHlmT19BviiG_C9ts_QUiK39JgZGAgXnYYkMqNjgS1LBSj-b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853" y="4256500"/>
            <a:ext cx="22860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524035"/>
      </p:ext>
    </p:extLst>
  </p:cSld>
  <p:clrMapOvr>
    <a:masterClrMapping/>
  </p:clrMapOvr>
  <p:transition>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3267" y="1038225"/>
            <a:ext cx="8373533" cy="5553768"/>
          </a:xfrm>
        </p:spPr>
        <p:txBody>
          <a:bodyPr>
            <a:normAutofit/>
          </a:bodyPr>
          <a:lstStyle/>
          <a:p>
            <a:pPr marL="0" indent="0">
              <a:buNone/>
            </a:pPr>
            <a:r>
              <a:rPr lang="en-US" sz="2800" dirty="0" smtClean="0"/>
              <a:t>Key Services</a:t>
            </a:r>
          </a:p>
          <a:p>
            <a:r>
              <a:rPr lang="en-US" sz="2800" dirty="0" smtClean="0"/>
              <a:t>Dual Stack DNS Server with DNS64 support</a:t>
            </a:r>
          </a:p>
          <a:p>
            <a:r>
              <a:rPr lang="en-US" sz="2800" dirty="0" smtClean="0"/>
              <a:t>Dual Stack DHCP/DHCPv6 Server</a:t>
            </a:r>
          </a:p>
          <a:p>
            <a:r>
              <a:rPr lang="en-US" sz="2800" dirty="0" smtClean="0"/>
              <a:t>Dual Stack File Server</a:t>
            </a:r>
          </a:p>
          <a:p>
            <a:r>
              <a:rPr lang="en-US" sz="2800" dirty="0" smtClean="0"/>
              <a:t>Dual Stack Web Server</a:t>
            </a:r>
          </a:p>
          <a:p>
            <a:r>
              <a:rPr lang="en-US" sz="2800" dirty="0" smtClean="0"/>
              <a:t>Key Applications (e.g. E-mail, Directory Services, User/Web Apps)</a:t>
            </a:r>
          </a:p>
          <a:p>
            <a:pPr marL="0" indent="0">
              <a:buNone/>
            </a:pPr>
            <a:r>
              <a:rPr lang="en-US" sz="2800" dirty="0" smtClean="0"/>
              <a:t>Bonus Items:</a:t>
            </a:r>
          </a:p>
          <a:p>
            <a:r>
              <a:rPr lang="en-US" sz="2800" dirty="0" smtClean="0"/>
              <a:t>IPAM Solution</a:t>
            </a:r>
          </a:p>
        </p:txBody>
      </p:sp>
      <p:sp>
        <p:nvSpPr>
          <p:cNvPr id="3" name="Title 2"/>
          <p:cNvSpPr>
            <a:spLocks noGrp="1"/>
          </p:cNvSpPr>
          <p:nvPr>
            <p:ph type="title"/>
          </p:nvPr>
        </p:nvSpPr>
        <p:spPr/>
        <p:txBody>
          <a:bodyPr/>
          <a:lstStyle/>
          <a:p>
            <a:r>
              <a:rPr lang="en-US" dirty="0" smtClean="0"/>
              <a:t>pilot plan – initial software</a:t>
            </a:r>
            <a:endParaRPr lang="en-US" dirty="0"/>
          </a:p>
        </p:txBody>
      </p:sp>
    </p:spTree>
    <p:extLst>
      <p:ext uri="{BB962C8B-B14F-4D97-AF65-F5344CB8AC3E}">
        <p14:creationId xmlns:p14="http://schemas.microsoft.com/office/powerpoint/2010/main" val="569782444"/>
      </p:ext>
    </p:extLst>
  </p:cSld>
  <p:clrMapOvr>
    <a:masterClrMapping/>
  </p:clrMapOvr>
  <p:transition>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rot="5400000">
            <a:off x="-2652269" y="3200913"/>
            <a:ext cx="6168052" cy="530996"/>
          </a:xfrm>
        </p:spPr>
        <p:txBody>
          <a:bodyPr/>
          <a:lstStyle/>
          <a:p>
            <a:r>
              <a:rPr lang="en-US" sz="2000" dirty="0" smtClean="0"/>
              <a:t>design your initial pilot topology</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8" y="0"/>
            <a:ext cx="7252963" cy="6858000"/>
          </a:xfrm>
          <a:prstGeom prst="rect">
            <a:avLst/>
          </a:prstGeom>
        </p:spPr>
      </p:pic>
    </p:spTree>
    <p:extLst>
      <p:ext uri="{BB962C8B-B14F-4D97-AF65-F5344CB8AC3E}">
        <p14:creationId xmlns:p14="http://schemas.microsoft.com/office/powerpoint/2010/main" val="1841489804"/>
      </p:ext>
    </p:extLst>
  </p:cSld>
  <p:clrMapOvr>
    <a:masterClrMapping/>
  </p:clrMapOvr>
  <p:transition>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t1.gstatic.com/images?q=tbn:ANd9GcTMWVHlmT19BviiG_C9ts_QUiK39JgZGAgXnYYkMqNjgS1LBSj-b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4179" y="3379315"/>
            <a:ext cx="2286000" cy="1885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Initial Lab Roadmap</a:t>
            </a:r>
            <a:endParaRPr lang="en-US" dirty="0"/>
          </a:p>
        </p:txBody>
      </p:sp>
      <p:sp>
        <p:nvSpPr>
          <p:cNvPr id="3" name="Content Placeholder 2"/>
          <p:cNvSpPr>
            <a:spLocks noGrp="1"/>
          </p:cNvSpPr>
          <p:nvPr>
            <p:ph idx="4294967295"/>
          </p:nvPr>
        </p:nvSpPr>
        <p:spPr>
          <a:xfrm>
            <a:off x="457200" y="1147156"/>
            <a:ext cx="8229600" cy="4979007"/>
          </a:xfrm>
          <a:prstGeom prst="rect">
            <a:avLst/>
          </a:prstGeom>
        </p:spPr>
        <p:txBody>
          <a:bodyPr>
            <a:normAutofit/>
          </a:bodyPr>
          <a:lstStyle/>
          <a:p>
            <a:r>
              <a:rPr lang="en-US" sz="2400" dirty="0" smtClean="0"/>
              <a:t>Obtain IPv6 /48 Prefix</a:t>
            </a:r>
          </a:p>
          <a:p>
            <a:r>
              <a:rPr lang="en-US" sz="2400" dirty="0" smtClean="0"/>
              <a:t>Pilot Addressing Plan</a:t>
            </a:r>
            <a:endParaRPr lang="en-US" sz="2400" dirty="0"/>
          </a:p>
          <a:p>
            <a:r>
              <a:rPr lang="en-US" sz="2400" dirty="0" smtClean="0"/>
              <a:t>Design and Build Out</a:t>
            </a:r>
          </a:p>
          <a:p>
            <a:r>
              <a:rPr lang="en-US" sz="2400" dirty="0" smtClean="0"/>
              <a:t>Address Provisioning</a:t>
            </a:r>
          </a:p>
          <a:p>
            <a:r>
              <a:rPr lang="en-US" sz="2400" dirty="0" smtClean="0"/>
              <a:t>DMZ Setup</a:t>
            </a:r>
          </a:p>
          <a:p>
            <a:r>
              <a:rPr lang="en-US" sz="2400" dirty="0" smtClean="0"/>
              <a:t>Internal Network Setup</a:t>
            </a:r>
            <a:endParaRPr lang="en-US" sz="2400" dirty="0"/>
          </a:p>
        </p:txBody>
      </p:sp>
    </p:spTree>
    <p:extLst>
      <p:ext uri="{BB962C8B-B14F-4D97-AF65-F5344CB8AC3E}">
        <p14:creationId xmlns:p14="http://schemas.microsoft.com/office/powerpoint/2010/main" val="2618449722"/>
      </p:ext>
    </p:extLst>
  </p:cSld>
  <p:clrMapOvr>
    <a:masterClrMapping/>
  </p:clrMapOvr>
  <p:transition>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 an IPv6 Network Address</a:t>
            </a:r>
            <a:endParaRPr lang="en-US" dirty="0"/>
          </a:p>
        </p:txBody>
      </p:sp>
      <p:sp>
        <p:nvSpPr>
          <p:cNvPr id="3" name="Content Placeholder 2"/>
          <p:cNvSpPr>
            <a:spLocks noGrp="1"/>
          </p:cNvSpPr>
          <p:nvPr>
            <p:ph idx="4294967295"/>
          </p:nvPr>
        </p:nvSpPr>
        <p:spPr>
          <a:xfrm>
            <a:off x="457200" y="1147156"/>
            <a:ext cx="8229600" cy="4979007"/>
          </a:xfrm>
          <a:prstGeom prst="rect">
            <a:avLst/>
          </a:prstGeom>
        </p:spPr>
        <p:txBody>
          <a:bodyPr/>
          <a:lstStyle/>
          <a:p>
            <a:r>
              <a:rPr lang="en-US" dirty="0" smtClean="0"/>
              <a:t>Sign up for free IPv6 Internet access from Hurricane Electric </a:t>
            </a:r>
            <a:r>
              <a:rPr lang="en-US" dirty="0"/>
              <a:t>(</a:t>
            </a:r>
            <a:r>
              <a:rPr lang="en-US" dirty="0" smtClean="0">
                <a:hlinkClick r:id="rId3"/>
              </a:rPr>
              <a:t>http://tunnelbroker.net</a:t>
            </a:r>
            <a:r>
              <a:rPr lang="en-US" dirty="0" smtClean="0"/>
              <a:t>)</a:t>
            </a:r>
          </a:p>
          <a:p>
            <a:r>
              <a:rPr lang="en-US" dirty="0" smtClean="0"/>
              <a:t>With your account, request a /48 prefix</a:t>
            </a:r>
          </a:p>
          <a:p>
            <a:pPr marL="0" indent="0">
              <a:buNone/>
            </a:pPr>
            <a:endParaRPr lang="en-US" dirty="0" smtClean="0"/>
          </a:p>
          <a:p>
            <a:r>
              <a:rPr lang="en-US" dirty="0" smtClean="0"/>
              <a:t>Q:  Why start with Hurricane Electric?</a:t>
            </a:r>
          </a:p>
          <a:p>
            <a:r>
              <a:rPr lang="en-US" dirty="0" smtClean="0"/>
              <a:t>A:  It works great, service is available from anywhere on the Internet, and you get a /48 all for free.</a:t>
            </a:r>
          </a:p>
          <a:p>
            <a:pPr marL="0" indent="0">
              <a:buNone/>
            </a:pPr>
            <a:endParaRPr lang="en-US" dirty="0" smtClean="0"/>
          </a:p>
          <a:p>
            <a:r>
              <a:rPr lang="en-US" dirty="0" smtClean="0"/>
              <a:t>Most important aspect of starting with HE:</a:t>
            </a:r>
          </a:p>
          <a:p>
            <a:pPr lvl="1"/>
            <a:r>
              <a:rPr lang="en-US" dirty="0" smtClean="0"/>
              <a:t>You need practice creating an addressing                       plan and deploying IPv6.  It will take you                                 at least 3 times to get your addressing                          plan right so let’s get started…</a:t>
            </a:r>
          </a:p>
        </p:txBody>
      </p:sp>
      <p:pic>
        <p:nvPicPr>
          <p:cNvPr id="24578" name="Picture 2" descr="http://t1.gstatic.com/images?q=tbn:ANd9GcSPaLYW-ve8cd_XoZfi_lm0j-sMSvpxEVFkZhPZH_Qhe3S0COG5h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800" y="3991039"/>
            <a:ext cx="2219325" cy="206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718567"/>
      </p:ext>
    </p:extLst>
  </p:cSld>
  <p:clrMapOvr>
    <a:masterClrMapping/>
  </p:clrMapOvr>
  <p:transition>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3267" y="1038224"/>
            <a:ext cx="8373533" cy="5583639"/>
          </a:xfrm>
        </p:spPr>
        <p:txBody>
          <a:bodyPr>
            <a:normAutofit/>
          </a:bodyPr>
          <a:lstStyle/>
          <a:p>
            <a:r>
              <a:rPr lang="en-US" dirty="0" smtClean="0"/>
              <a:t>IPv4 Address Depletion</a:t>
            </a:r>
          </a:p>
          <a:p>
            <a:pPr lvl="1"/>
            <a:r>
              <a:rPr lang="en-US" dirty="0" smtClean="0"/>
              <a:t>IANA Free Pool Depleted – February, 2011</a:t>
            </a:r>
          </a:p>
          <a:p>
            <a:pPr lvl="1"/>
            <a:r>
              <a:rPr lang="en-US" dirty="0" smtClean="0"/>
              <a:t>APNIC Depletion – April, 2011</a:t>
            </a:r>
          </a:p>
          <a:p>
            <a:pPr lvl="1"/>
            <a:r>
              <a:rPr lang="en-US" dirty="0" smtClean="0"/>
              <a:t>RIPE Depletion – September, 2012</a:t>
            </a:r>
          </a:p>
          <a:p>
            <a:pPr lvl="1"/>
            <a:r>
              <a:rPr lang="en-US" dirty="0" smtClean="0"/>
              <a:t>ARIN Depletion – Predicted for June, 2014</a:t>
            </a:r>
          </a:p>
          <a:p>
            <a:pPr lvl="1"/>
            <a:r>
              <a:rPr lang="en-US" dirty="0" smtClean="0"/>
              <a:t>Price for public IPv4 addresses going up</a:t>
            </a:r>
            <a:endParaRPr lang="en-US" dirty="0"/>
          </a:p>
          <a:p>
            <a:r>
              <a:rPr lang="en-US" dirty="0" smtClean="0"/>
              <a:t>Depletion Facts</a:t>
            </a:r>
          </a:p>
          <a:p>
            <a:pPr lvl="1"/>
            <a:r>
              <a:rPr lang="en-US" dirty="0"/>
              <a:t>As of </a:t>
            </a:r>
            <a:r>
              <a:rPr lang="en-US" dirty="0" smtClean="0"/>
              <a:t>January 2013, </a:t>
            </a:r>
            <a:r>
              <a:rPr lang="en-US" dirty="0"/>
              <a:t>there are &lt; </a:t>
            </a:r>
            <a:r>
              <a:rPr lang="en-US" dirty="0" smtClean="0"/>
              <a:t>113 </a:t>
            </a:r>
            <a:r>
              <a:rPr lang="en-US" dirty="0"/>
              <a:t>million IPv4 addresses remaining before all global registries enter depletion mode</a:t>
            </a:r>
          </a:p>
          <a:p>
            <a:pPr lvl="1"/>
            <a:r>
              <a:rPr lang="en-US" dirty="0" smtClean="0"/>
              <a:t>Last year, 114 </a:t>
            </a:r>
            <a:r>
              <a:rPr lang="en-US" dirty="0"/>
              <a:t>million addresses </a:t>
            </a:r>
            <a:r>
              <a:rPr lang="en-US" dirty="0" smtClean="0"/>
              <a:t>were allocated (down from a peak of 249 million in 2010)</a:t>
            </a:r>
            <a:endParaRPr lang="en-US" dirty="0"/>
          </a:p>
          <a:p>
            <a:pPr lvl="1"/>
            <a:r>
              <a:rPr lang="en-US" dirty="0" smtClean="0"/>
              <a:t>For this year (2013), based on 								2012 allocations another 76 								million addresses will be used</a:t>
            </a:r>
            <a:endParaRPr lang="en-US" dirty="0"/>
          </a:p>
          <a:p>
            <a:pPr lvl="1"/>
            <a:endParaRPr lang="en-US" dirty="0" smtClean="0"/>
          </a:p>
        </p:txBody>
      </p:sp>
      <p:sp>
        <p:nvSpPr>
          <p:cNvPr id="3" name="Title 2"/>
          <p:cNvSpPr>
            <a:spLocks noGrp="1"/>
          </p:cNvSpPr>
          <p:nvPr>
            <p:ph type="title"/>
          </p:nvPr>
        </p:nvSpPr>
        <p:spPr/>
        <p:txBody>
          <a:bodyPr/>
          <a:lstStyle/>
          <a:p>
            <a:r>
              <a:rPr lang="en-US" dirty="0" smtClean="0"/>
              <a:t>Drivers</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107" y="4707389"/>
            <a:ext cx="2251661" cy="1750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058" y="1497634"/>
            <a:ext cx="2169237" cy="1509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9152772"/>
      </p:ext>
    </p:extLst>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pilot Address Plan guidelines</a:t>
            </a:r>
            <a:endParaRPr lang="en-US" dirty="0"/>
          </a:p>
        </p:txBody>
      </p:sp>
      <p:sp>
        <p:nvSpPr>
          <p:cNvPr id="3" name="Content Placeholder 2"/>
          <p:cNvSpPr>
            <a:spLocks noGrp="1"/>
          </p:cNvSpPr>
          <p:nvPr>
            <p:ph idx="4294967295"/>
          </p:nvPr>
        </p:nvSpPr>
        <p:spPr>
          <a:xfrm>
            <a:off x="465513" y="1138844"/>
            <a:ext cx="8237912" cy="4987319"/>
          </a:xfrm>
          <a:prstGeom prst="rect">
            <a:avLst/>
          </a:prstGeom>
        </p:spPr>
        <p:txBody>
          <a:bodyPr>
            <a:normAutofit/>
          </a:bodyPr>
          <a:lstStyle/>
          <a:p>
            <a:pPr marL="0" indent="0">
              <a:buNone/>
            </a:pPr>
            <a:r>
              <a:rPr lang="en-US" sz="2800" dirty="0" smtClean="0"/>
              <a:t>Developing a great address plan takes practice</a:t>
            </a:r>
          </a:p>
          <a:p>
            <a:r>
              <a:rPr lang="en-US" sz="2800" dirty="0" smtClean="0"/>
              <a:t>Site - /48</a:t>
            </a:r>
          </a:p>
          <a:p>
            <a:r>
              <a:rPr lang="en-US" sz="2800" dirty="0" smtClean="0"/>
              <a:t>Loopback Network - /64</a:t>
            </a:r>
          </a:p>
          <a:p>
            <a:r>
              <a:rPr lang="en-US" sz="2800" dirty="0" smtClean="0"/>
              <a:t>Loopback Interface - /128</a:t>
            </a:r>
          </a:p>
          <a:p>
            <a:r>
              <a:rPr lang="en-US" sz="2800" dirty="0" smtClean="0"/>
              <a:t>Translation Services - /56</a:t>
            </a:r>
          </a:p>
          <a:p>
            <a:r>
              <a:rPr lang="en-US" sz="2800" dirty="0" smtClean="0"/>
              <a:t>Point-to-Point* - /126</a:t>
            </a:r>
          </a:p>
          <a:p>
            <a:r>
              <a:rPr lang="en-US" sz="2800" dirty="0" smtClean="0"/>
              <a:t>Everything else - /64</a:t>
            </a:r>
          </a:p>
          <a:p>
            <a:pPr marL="0" indent="0">
              <a:buNone/>
            </a:pPr>
            <a:endParaRPr lang="en-US" dirty="0" smtClean="0"/>
          </a:p>
          <a:p>
            <a:pPr marL="0" indent="0">
              <a:buNone/>
            </a:pPr>
            <a:r>
              <a:rPr lang="en-US" sz="2400" dirty="0" smtClean="0"/>
              <a:t>*Still good to set aside /64</a:t>
            </a:r>
          </a:p>
        </p:txBody>
      </p:sp>
      <p:pic>
        <p:nvPicPr>
          <p:cNvPr id="256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222" y="4501097"/>
            <a:ext cx="261937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918314"/>
      </p:ext>
    </p:extLst>
  </p:cSld>
  <p:clrMapOvr>
    <a:masterClrMapping/>
  </p:clrMapOvr>
  <p:transition>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high level Pilot Address Plan</a:t>
            </a:r>
            <a:endParaRPr lang="en-US" dirty="0"/>
          </a:p>
        </p:txBody>
      </p:sp>
      <p:sp>
        <p:nvSpPr>
          <p:cNvPr id="3" name="Content Placeholder 2"/>
          <p:cNvSpPr>
            <a:spLocks noGrp="1"/>
          </p:cNvSpPr>
          <p:nvPr>
            <p:ph idx="4294967295"/>
          </p:nvPr>
        </p:nvSpPr>
        <p:spPr>
          <a:xfrm>
            <a:off x="457200" y="1138844"/>
            <a:ext cx="8237913" cy="5461461"/>
          </a:xfrm>
          <a:prstGeom prst="rect">
            <a:avLst/>
          </a:prstGeom>
        </p:spPr>
        <p:txBody>
          <a:bodyPr>
            <a:noAutofit/>
          </a:bodyPr>
          <a:lstStyle/>
          <a:p>
            <a:pPr marL="0" indent="0">
              <a:buNone/>
            </a:pPr>
            <a:r>
              <a:rPr lang="en-US" sz="2400" dirty="0" smtClean="0"/>
              <a:t>Create your addressing plan on nibble boundaries:</a:t>
            </a:r>
          </a:p>
          <a:p>
            <a:r>
              <a:rPr lang="en-US" sz="2400" dirty="0" smtClean="0"/>
              <a:t>Split up your address allocation by Place In Network (e.g. 2001:db8:babe:</a:t>
            </a:r>
            <a:r>
              <a:rPr lang="en-US" sz="2400" b="1" i="1" dirty="0" smtClean="0"/>
              <a:t>X000</a:t>
            </a:r>
            <a:r>
              <a:rPr lang="en-US" sz="2400" dirty="0" smtClean="0"/>
              <a:t>::/52)</a:t>
            </a:r>
          </a:p>
          <a:p>
            <a:pPr lvl="1"/>
            <a:r>
              <a:rPr lang="en-US" sz="2400" dirty="0" smtClean="0"/>
              <a:t>2001:db8:babe:0000::/52 – Management</a:t>
            </a:r>
          </a:p>
          <a:p>
            <a:pPr lvl="2"/>
            <a:r>
              <a:rPr lang="en-US" sz="2000" dirty="0" smtClean="0"/>
              <a:t>2001:db8:babe:0000::/64 </a:t>
            </a:r>
            <a:r>
              <a:rPr lang="en-US" sz="2000" dirty="0"/>
              <a:t>– </a:t>
            </a:r>
            <a:r>
              <a:rPr lang="en-US" sz="2000" dirty="0" smtClean="0"/>
              <a:t>Loopbacks</a:t>
            </a:r>
          </a:p>
          <a:p>
            <a:pPr lvl="1"/>
            <a:r>
              <a:rPr lang="en-US" sz="2400" dirty="0" smtClean="0"/>
              <a:t>2001:db8:babe:1000</a:t>
            </a:r>
            <a:r>
              <a:rPr lang="en-US" sz="2400" dirty="0"/>
              <a:t>::/52 – </a:t>
            </a:r>
            <a:r>
              <a:rPr lang="en-US" sz="2400" dirty="0" smtClean="0"/>
              <a:t>Labs</a:t>
            </a:r>
            <a:endParaRPr lang="en-US" sz="2400" dirty="0"/>
          </a:p>
          <a:p>
            <a:pPr lvl="1"/>
            <a:r>
              <a:rPr lang="en-US" sz="2400" dirty="0" smtClean="0"/>
              <a:t>2001:db8:babe:2000</a:t>
            </a:r>
            <a:r>
              <a:rPr lang="en-US" sz="2400" dirty="0"/>
              <a:t>::/52 – </a:t>
            </a:r>
            <a:r>
              <a:rPr lang="en-US" sz="2400" dirty="0" smtClean="0"/>
              <a:t>DMZs</a:t>
            </a:r>
          </a:p>
          <a:p>
            <a:pPr lvl="1"/>
            <a:r>
              <a:rPr lang="en-US" sz="2400" dirty="0"/>
              <a:t>2001:db8:babe:3000::/52 – </a:t>
            </a:r>
            <a:r>
              <a:rPr lang="en-US" sz="2400" dirty="0" smtClean="0"/>
              <a:t>Servers </a:t>
            </a:r>
          </a:p>
          <a:p>
            <a:pPr lvl="1"/>
            <a:r>
              <a:rPr lang="en-US" sz="2400" dirty="0" smtClean="0"/>
              <a:t>2001:db8:babe:4000</a:t>
            </a:r>
            <a:r>
              <a:rPr lang="en-US" sz="2400" dirty="0"/>
              <a:t>::/52 – </a:t>
            </a:r>
            <a:r>
              <a:rPr lang="en-US" sz="2400" dirty="0" smtClean="0"/>
              <a:t>User/Desktop</a:t>
            </a:r>
          </a:p>
          <a:p>
            <a:pPr lvl="1"/>
            <a:r>
              <a:rPr lang="en-US" sz="2400" dirty="0" smtClean="0"/>
              <a:t>(…)</a:t>
            </a:r>
          </a:p>
          <a:p>
            <a:pPr lvl="1"/>
            <a:r>
              <a:rPr lang="en-US" sz="2400" dirty="0" smtClean="0"/>
              <a:t>2001:db8:babe:F000</a:t>
            </a:r>
            <a:r>
              <a:rPr lang="en-US" sz="2400" dirty="0"/>
              <a:t>::/52 – </a:t>
            </a:r>
            <a:r>
              <a:rPr lang="en-US" sz="2400" dirty="0" smtClean="0"/>
              <a:t>Special Purpose</a:t>
            </a:r>
          </a:p>
          <a:p>
            <a:pPr lvl="2"/>
            <a:r>
              <a:rPr lang="en-US" sz="2000" dirty="0" smtClean="0"/>
              <a:t>2001:db8:babe:FF00</a:t>
            </a:r>
            <a:r>
              <a:rPr lang="en-US" sz="2000" dirty="0"/>
              <a:t>::/</a:t>
            </a:r>
            <a:r>
              <a:rPr lang="en-US" sz="2000" dirty="0" smtClean="0"/>
              <a:t>56 </a:t>
            </a:r>
            <a:r>
              <a:rPr lang="en-US" sz="2000" dirty="0"/>
              <a:t>– </a:t>
            </a:r>
            <a:r>
              <a:rPr lang="en-US" sz="2000" dirty="0" smtClean="0"/>
              <a:t>Reserved for translation services</a:t>
            </a:r>
            <a:endParaRPr lang="en-US" sz="2000" dirty="0"/>
          </a:p>
        </p:txBody>
      </p:sp>
    </p:spTree>
    <p:extLst>
      <p:ext uri="{BB962C8B-B14F-4D97-AF65-F5344CB8AC3E}">
        <p14:creationId xmlns:p14="http://schemas.microsoft.com/office/powerpoint/2010/main" val="2172305620"/>
      </p:ext>
    </p:extLst>
  </p:cSld>
  <p:clrMapOvr>
    <a:masterClrMapping/>
  </p:clrMapOvr>
  <p:transition>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Pilot Address Plan thoughts</a:t>
            </a:r>
            <a:endParaRPr lang="en-US" dirty="0"/>
          </a:p>
        </p:txBody>
      </p:sp>
      <p:sp>
        <p:nvSpPr>
          <p:cNvPr id="3" name="Content Placeholder 2"/>
          <p:cNvSpPr>
            <a:spLocks noGrp="1"/>
          </p:cNvSpPr>
          <p:nvPr>
            <p:ph idx="4294967295"/>
          </p:nvPr>
        </p:nvSpPr>
        <p:spPr>
          <a:xfrm>
            <a:off x="457200" y="1138844"/>
            <a:ext cx="8237913" cy="4987319"/>
          </a:xfrm>
          <a:prstGeom prst="rect">
            <a:avLst/>
          </a:prstGeom>
        </p:spPr>
        <p:txBody>
          <a:bodyPr>
            <a:noAutofit/>
          </a:bodyPr>
          <a:lstStyle/>
          <a:p>
            <a:pPr marL="0" indent="0">
              <a:buNone/>
            </a:pPr>
            <a:r>
              <a:rPr lang="en-US" sz="2800" dirty="0" smtClean="0"/>
              <a:t>Prefixes</a:t>
            </a:r>
          </a:p>
          <a:p>
            <a:r>
              <a:rPr lang="en-US" sz="2800" dirty="0" smtClean="0"/>
              <a:t>Basic subnet plan - spreadsheet</a:t>
            </a:r>
          </a:p>
          <a:p>
            <a:r>
              <a:rPr lang="en-US" sz="2800" dirty="0" smtClean="0"/>
              <a:t>65k prefixes per /48 - not scalable!</a:t>
            </a:r>
          </a:p>
          <a:p>
            <a:pPr marL="0" indent="0">
              <a:buNone/>
            </a:pPr>
            <a:r>
              <a:rPr lang="en-US" sz="2800" dirty="0" smtClean="0"/>
              <a:t>Nodes</a:t>
            </a:r>
          </a:p>
          <a:p>
            <a:r>
              <a:rPr lang="en-US" sz="2800" dirty="0" smtClean="0"/>
              <a:t>&gt; 18 quintillion possible per subnet</a:t>
            </a:r>
          </a:p>
          <a:p>
            <a:r>
              <a:rPr lang="en-US" sz="2800" dirty="0" smtClean="0"/>
              <a:t>Sizeable deployments - IPAM desirable</a:t>
            </a:r>
          </a:p>
          <a:p>
            <a:pPr marL="228600" lvl="1" indent="0">
              <a:buNone/>
            </a:pPr>
            <a:endParaRPr lang="en-US" sz="2800" dirty="0"/>
          </a:p>
          <a:p>
            <a:pPr marL="13906" indent="0">
              <a:buNone/>
            </a:pPr>
            <a:endParaRPr lang="en-US" sz="2800" dirty="0" smtClean="0"/>
          </a:p>
          <a:p>
            <a:pPr marL="13906" indent="0">
              <a:buNone/>
            </a:pPr>
            <a:r>
              <a:rPr lang="en-US" sz="2800" dirty="0" smtClean="0"/>
              <a:t>Reference:</a:t>
            </a:r>
          </a:p>
          <a:p>
            <a:pPr marL="13906" indent="0">
              <a:buNone/>
            </a:pPr>
            <a:r>
              <a:rPr lang="en-US" sz="2400" dirty="0" smtClean="0">
                <a:hlinkClick r:id="rId3"/>
              </a:rPr>
              <a:t>IPv6 </a:t>
            </a:r>
            <a:r>
              <a:rPr lang="en-US" sz="2400" dirty="0" err="1" smtClean="0">
                <a:hlinkClick r:id="rId3"/>
              </a:rPr>
              <a:t>Subnetting</a:t>
            </a:r>
            <a:r>
              <a:rPr lang="en-US" sz="2400" dirty="0" smtClean="0">
                <a:hlinkClick r:id="rId3"/>
              </a:rPr>
              <a:t> Best Current Operational Practices</a:t>
            </a:r>
            <a:endParaRPr lang="en-US" sz="2800" dirty="0" smtClean="0"/>
          </a:p>
        </p:txBody>
      </p:sp>
    </p:spTree>
    <p:extLst>
      <p:ext uri="{BB962C8B-B14F-4D97-AF65-F5344CB8AC3E}">
        <p14:creationId xmlns:p14="http://schemas.microsoft.com/office/powerpoint/2010/main" val="3836119414"/>
      </p:ext>
    </p:extLst>
  </p:cSld>
  <p:clrMapOvr>
    <a:masterClrMapping/>
  </p:clrMapOvr>
  <p:transition>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 on initial topology</a:t>
            </a:r>
            <a:endParaRPr lang="en-US" dirty="0"/>
          </a:p>
        </p:txBody>
      </p:sp>
      <p:sp>
        <p:nvSpPr>
          <p:cNvPr id="3" name="Content Placeholder 2"/>
          <p:cNvSpPr>
            <a:spLocks noGrp="1"/>
          </p:cNvSpPr>
          <p:nvPr>
            <p:ph idx="4294967295"/>
          </p:nvPr>
        </p:nvSpPr>
        <p:spPr>
          <a:xfrm>
            <a:off x="457199" y="1130532"/>
            <a:ext cx="8229601" cy="4995632"/>
          </a:xfrm>
          <a:prstGeom prst="rect">
            <a:avLst/>
          </a:prstGeom>
        </p:spPr>
        <p:txBody>
          <a:bodyPr>
            <a:noAutofit/>
          </a:bodyPr>
          <a:lstStyle/>
          <a:p>
            <a:r>
              <a:rPr lang="en-US" sz="2800" dirty="0" smtClean="0"/>
              <a:t>Network Types</a:t>
            </a:r>
          </a:p>
          <a:p>
            <a:pPr lvl="1"/>
            <a:r>
              <a:rPr lang="en-US" sz="2400" dirty="0" smtClean="0"/>
              <a:t>Dual Stack</a:t>
            </a:r>
          </a:p>
          <a:p>
            <a:pPr lvl="1"/>
            <a:r>
              <a:rPr lang="en-US" sz="2400" dirty="0" smtClean="0"/>
              <a:t>IPv4 Only</a:t>
            </a:r>
          </a:p>
          <a:p>
            <a:pPr lvl="1"/>
            <a:r>
              <a:rPr lang="en-US" sz="2400" dirty="0"/>
              <a:t>IPv6 </a:t>
            </a:r>
            <a:r>
              <a:rPr lang="en-US" sz="2400" dirty="0" smtClean="0"/>
              <a:t>Only</a:t>
            </a:r>
          </a:p>
          <a:p>
            <a:endParaRPr lang="en-US" dirty="0" smtClean="0"/>
          </a:p>
          <a:p>
            <a:r>
              <a:rPr lang="en-US" sz="2800" dirty="0" smtClean="0"/>
              <a:t>Areas to Look at:</a:t>
            </a:r>
          </a:p>
          <a:p>
            <a:pPr lvl="1"/>
            <a:r>
              <a:rPr lang="en-US" sz="2400" dirty="0" smtClean="0"/>
              <a:t>Static/Dynamic Routing</a:t>
            </a:r>
            <a:endParaRPr lang="en-US" sz="1600" i="1" baseline="30000" dirty="0" smtClean="0"/>
          </a:p>
          <a:p>
            <a:pPr lvl="1"/>
            <a:r>
              <a:rPr lang="en-US" sz="2400" dirty="0"/>
              <a:t>Load </a:t>
            </a:r>
            <a:r>
              <a:rPr lang="en-US" sz="2400" dirty="0" smtClean="0"/>
              <a:t>Balancing</a:t>
            </a:r>
            <a:endParaRPr lang="en-US" sz="2400" dirty="0"/>
          </a:p>
          <a:p>
            <a:pPr lvl="1"/>
            <a:r>
              <a:rPr lang="en-US" sz="2400" dirty="0" err="1" smtClean="0"/>
              <a:t>Proxying</a:t>
            </a:r>
            <a:endParaRPr lang="en-US" sz="2400" dirty="0"/>
          </a:p>
          <a:p>
            <a:pPr lvl="1"/>
            <a:r>
              <a:rPr lang="en-US" sz="2400" dirty="0" smtClean="0"/>
              <a:t>Tunneling</a:t>
            </a:r>
          </a:p>
          <a:p>
            <a:pPr lvl="1"/>
            <a:r>
              <a:rPr lang="en-US" sz="2400" dirty="0" smtClean="0"/>
              <a:t>NAT</a:t>
            </a:r>
          </a:p>
          <a:p>
            <a:pPr lvl="1"/>
            <a:r>
              <a:rPr lang="en-US" sz="2400" dirty="0" smtClean="0"/>
              <a:t>Dual data/control/management planes</a:t>
            </a:r>
            <a:endParaRPr lang="en-US" sz="2400" dirty="0"/>
          </a:p>
        </p:txBody>
      </p:sp>
      <p:pic>
        <p:nvPicPr>
          <p:cNvPr id="28674" name="Picture 2" descr="http://t3.gstatic.com/images?q=tbn:ANd9GcRo9JjQJ8HTnHtzJVJIZta5zNy5XNrjOFcl3jKNeYPAqauFgG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124" y="1368627"/>
            <a:ext cx="195262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741997"/>
      </p:ext>
    </p:extLst>
  </p:cSld>
  <p:clrMapOvr>
    <a:masterClrMapping/>
  </p:clrMapOvr>
  <p:transition>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 Word of Caution on NAT</a:t>
            </a:r>
            <a:endParaRPr lang="en-US" dirty="0"/>
          </a:p>
        </p:txBody>
      </p:sp>
      <p:sp>
        <p:nvSpPr>
          <p:cNvPr id="3" name="Content Placeholder 2"/>
          <p:cNvSpPr>
            <a:spLocks noGrp="1"/>
          </p:cNvSpPr>
          <p:nvPr>
            <p:ph idx="4294967295"/>
          </p:nvPr>
        </p:nvSpPr>
        <p:spPr>
          <a:xfrm>
            <a:off x="457200" y="1413163"/>
            <a:ext cx="8229600" cy="4712999"/>
          </a:xfrm>
          <a:prstGeom prst="rect">
            <a:avLst/>
          </a:prstGeom>
        </p:spPr>
        <p:txBody>
          <a:bodyPr>
            <a:normAutofit/>
          </a:bodyPr>
          <a:lstStyle/>
          <a:p>
            <a:r>
              <a:rPr lang="en-US" sz="2800" dirty="0" smtClean="0"/>
              <a:t>NAT was invented for address conservation</a:t>
            </a:r>
          </a:p>
          <a:p>
            <a:r>
              <a:rPr lang="en-US" sz="2800" dirty="0" smtClean="0"/>
              <a:t>Address conservation not needed for IPv6</a:t>
            </a:r>
          </a:p>
          <a:p>
            <a:r>
              <a:rPr lang="en-US" sz="2800" dirty="0" smtClean="0"/>
              <a:t>Think carefully before using NAT</a:t>
            </a:r>
          </a:p>
          <a:p>
            <a:pPr lvl="1"/>
            <a:r>
              <a:rPr lang="en-US" sz="2400" dirty="0" smtClean="0"/>
              <a:t>What applications will this degrade or break?</a:t>
            </a:r>
          </a:p>
          <a:p>
            <a:pPr lvl="1"/>
            <a:r>
              <a:rPr lang="en-US" sz="2400" dirty="0" smtClean="0"/>
              <a:t>How much is operational complexity increasing?</a:t>
            </a:r>
          </a:p>
          <a:p>
            <a:pPr lvl="1"/>
            <a:r>
              <a:rPr lang="en-US" sz="2400" dirty="0" smtClean="0"/>
              <a:t>How difficult does support become?</a:t>
            </a:r>
          </a:p>
        </p:txBody>
      </p:sp>
      <p:pic>
        <p:nvPicPr>
          <p:cNvPr id="29698" name="Picture 2" descr="http://t3.gstatic.com/images?q=tbn:ANd9GcSIfgpaAuHKLPEx9yqsFsPxOfL_1j58uRjryO64nIVe_2fzxCVe1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5" y="57887"/>
            <a:ext cx="1285875"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65978"/>
      </p:ext>
    </p:extLst>
  </p:cSld>
  <p:clrMapOvr>
    <a:masterClrMapping/>
  </p:clrMapOvr>
  <p:transition>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t0.gstatic.com/images?q=tbn:ANd9GcRNEFSiS346SKWayJ4ZazQyDm-inXNpUPfO-2bR1h25fpPV0SP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573" y="4127948"/>
            <a:ext cx="2096929" cy="15706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Build Out initial lab</a:t>
            </a:r>
            <a:endParaRPr lang="en-US" dirty="0"/>
          </a:p>
        </p:txBody>
      </p:sp>
      <p:sp>
        <p:nvSpPr>
          <p:cNvPr id="3" name="Content Placeholder 2"/>
          <p:cNvSpPr>
            <a:spLocks noGrp="1"/>
          </p:cNvSpPr>
          <p:nvPr>
            <p:ph idx="4294967295"/>
          </p:nvPr>
        </p:nvSpPr>
        <p:spPr>
          <a:xfrm>
            <a:off x="465514" y="1138844"/>
            <a:ext cx="8237912" cy="4987319"/>
          </a:xfrm>
          <a:prstGeom prst="rect">
            <a:avLst/>
          </a:prstGeom>
        </p:spPr>
        <p:txBody>
          <a:bodyPr>
            <a:normAutofit/>
          </a:bodyPr>
          <a:lstStyle/>
          <a:p>
            <a:r>
              <a:rPr lang="en-US" sz="2800" dirty="0" smtClean="0"/>
              <a:t>Infrastructure setup</a:t>
            </a:r>
          </a:p>
          <a:p>
            <a:r>
              <a:rPr lang="en-US" sz="2800" dirty="0" smtClean="0"/>
              <a:t>Hypervisor setup</a:t>
            </a:r>
          </a:p>
          <a:p>
            <a:r>
              <a:rPr lang="en-US" sz="2800" dirty="0" smtClean="0"/>
              <a:t>Physical and Virtual Nodes with representative Operating Systems</a:t>
            </a:r>
          </a:p>
          <a:p>
            <a:r>
              <a:rPr lang="en-US" sz="2800" dirty="0" smtClean="0"/>
              <a:t>Key Applications</a:t>
            </a:r>
          </a:p>
        </p:txBody>
      </p:sp>
    </p:spTree>
    <p:extLst>
      <p:ext uri="{BB962C8B-B14F-4D97-AF65-F5344CB8AC3E}">
        <p14:creationId xmlns:p14="http://schemas.microsoft.com/office/powerpoint/2010/main" val="464720117"/>
      </p:ext>
    </p:extLst>
  </p:cSld>
  <p:clrMapOvr>
    <a:masterClrMapping/>
  </p:clrMapOvr>
  <p:transition>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t3.gstatic.com/images?q=tbn:ANd9GcS0t_7p4kngRt_RrKoC0DftQMEoT4gaLh8vA9Qc6pW_6xuVF1Cij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665" y="2743203"/>
            <a:ext cx="2294312" cy="15212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IPv6 Support Infrastructure</a:t>
            </a:r>
            <a:endParaRPr lang="en-US" dirty="0"/>
          </a:p>
        </p:txBody>
      </p:sp>
      <p:sp>
        <p:nvSpPr>
          <p:cNvPr id="3" name="Content Placeholder 2"/>
          <p:cNvSpPr>
            <a:spLocks noGrp="1"/>
          </p:cNvSpPr>
          <p:nvPr>
            <p:ph idx="4294967295"/>
          </p:nvPr>
        </p:nvSpPr>
        <p:spPr>
          <a:xfrm>
            <a:off x="457200" y="1130532"/>
            <a:ext cx="8229600" cy="4995632"/>
          </a:xfrm>
          <a:prstGeom prst="rect">
            <a:avLst/>
          </a:prstGeom>
        </p:spPr>
        <p:txBody>
          <a:bodyPr>
            <a:normAutofit/>
          </a:bodyPr>
          <a:lstStyle/>
          <a:p>
            <a:r>
              <a:rPr lang="en-US" sz="2800" dirty="0" smtClean="0"/>
              <a:t>DNS</a:t>
            </a:r>
          </a:p>
          <a:p>
            <a:pPr lvl="1"/>
            <a:r>
              <a:rPr lang="en-US" sz="2800" dirty="0" smtClean="0"/>
              <a:t>Transport</a:t>
            </a:r>
          </a:p>
          <a:p>
            <a:pPr lvl="1"/>
            <a:r>
              <a:rPr lang="en-US" sz="2800" dirty="0" smtClean="0"/>
              <a:t>Accessibility</a:t>
            </a:r>
          </a:p>
          <a:p>
            <a:pPr lvl="1"/>
            <a:r>
              <a:rPr lang="en-US" sz="2800" dirty="0" smtClean="0"/>
              <a:t>Dynamic DNS</a:t>
            </a:r>
          </a:p>
          <a:p>
            <a:r>
              <a:rPr lang="en-US" sz="2800" dirty="0" smtClean="0"/>
              <a:t>DHCPv6</a:t>
            </a:r>
          </a:p>
          <a:p>
            <a:pPr lvl="1"/>
            <a:r>
              <a:rPr lang="en-US" sz="2800" dirty="0" smtClean="0"/>
              <a:t>Stateless</a:t>
            </a:r>
          </a:p>
          <a:p>
            <a:pPr lvl="1"/>
            <a:r>
              <a:rPr lang="en-US" sz="2800" dirty="0" err="1" smtClean="0"/>
              <a:t>Stateful</a:t>
            </a:r>
            <a:endParaRPr lang="en-US" sz="2800" dirty="0" smtClean="0"/>
          </a:p>
          <a:p>
            <a:r>
              <a:rPr lang="en-US" sz="2800" dirty="0" smtClean="0"/>
              <a:t>WINS/NetBIOS</a:t>
            </a:r>
          </a:p>
          <a:p>
            <a:pPr lvl="1"/>
            <a:r>
              <a:rPr lang="en-US" sz="2800" dirty="0" smtClean="0"/>
              <a:t>Viability</a:t>
            </a:r>
          </a:p>
          <a:p>
            <a:pPr lvl="1"/>
            <a:r>
              <a:rPr lang="en-US" sz="2800" dirty="0" smtClean="0"/>
              <a:t>Recommendations</a:t>
            </a:r>
          </a:p>
          <a:p>
            <a:pPr lvl="1"/>
            <a:endParaRPr lang="en-US" sz="2800" dirty="0" smtClean="0"/>
          </a:p>
        </p:txBody>
      </p:sp>
    </p:spTree>
    <p:extLst>
      <p:ext uri="{BB962C8B-B14F-4D97-AF65-F5344CB8AC3E}">
        <p14:creationId xmlns:p14="http://schemas.microsoft.com/office/powerpoint/2010/main" val="1935772539"/>
      </p:ext>
    </p:extLst>
  </p:cSld>
  <p:clrMapOvr>
    <a:masterClrMapping/>
  </p:clrMapOvr>
  <p:transition>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IPv6 Address provisioning thoughts</a:t>
            </a:r>
            <a:endParaRPr lang="en-US" dirty="0"/>
          </a:p>
        </p:txBody>
      </p:sp>
      <p:sp>
        <p:nvSpPr>
          <p:cNvPr id="3" name="Content Placeholder 2"/>
          <p:cNvSpPr>
            <a:spLocks noGrp="1"/>
          </p:cNvSpPr>
          <p:nvPr>
            <p:ph idx="4294967295"/>
          </p:nvPr>
        </p:nvSpPr>
        <p:spPr>
          <a:xfrm>
            <a:off x="457200" y="1130531"/>
            <a:ext cx="8229600" cy="5436523"/>
          </a:xfrm>
          <a:prstGeom prst="rect">
            <a:avLst/>
          </a:prstGeom>
        </p:spPr>
        <p:txBody>
          <a:bodyPr>
            <a:normAutofit/>
          </a:bodyPr>
          <a:lstStyle/>
          <a:p>
            <a:pPr marL="0" indent="0">
              <a:buNone/>
            </a:pPr>
            <a:r>
              <a:rPr lang="en-US" sz="2800" dirty="0" smtClean="0"/>
              <a:t>Address Options and Applicable Systems:</a:t>
            </a:r>
          </a:p>
          <a:p>
            <a:r>
              <a:rPr lang="en-US" sz="2800" dirty="0" smtClean="0"/>
              <a:t>Pure Static (Must disable SLAAC)</a:t>
            </a:r>
          </a:p>
          <a:p>
            <a:r>
              <a:rPr lang="en-US" sz="2800" dirty="0" smtClean="0"/>
              <a:t>Static with Options</a:t>
            </a:r>
          </a:p>
          <a:p>
            <a:r>
              <a:rPr lang="en-US" sz="2800" dirty="0" smtClean="0"/>
              <a:t>SLAAC, no DHCPv6</a:t>
            </a:r>
          </a:p>
          <a:p>
            <a:pPr lvl="1"/>
            <a:r>
              <a:rPr lang="en-US" sz="2400" dirty="0" smtClean="0"/>
              <a:t>Basic</a:t>
            </a:r>
          </a:p>
          <a:p>
            <a:pPr lvl="1"/>
            <a:r>
              <a:rPr lang="en-US" sz="2400" dirty="0" smtClean="0"/>
              <a:t>RDNSS</a:t>
            </a:r>
            <a:endParaRPr lang="en-US" sz="2400" dirty="0"/>
          </a:p>
          <a:p>
            <a:pPr lvl="1"/>
            <a:r>
              <a:rPr lang="en-US" sz="2400" dirty="0" smtClean="0"/>
              <a:t>Dynamic VLAN Assignment</a:t>
            </a:r>
          </a:p>
          <a:p>
            <a:r>
              <a:rPr lang="en-US" sz="2800" dirty="0" smtClean="0"/>
              <a:t>SLAAC with (Stateless) DHCPv6</a:t>
            </a:r>
          </a:p>
          <a:p>
            <a:r>
              <a:rPr lang="en-US" sz="2800" dirty="0"/>
              <a:t>DHCPv6 (</a:t>
            </a:r>
            <a:r>
              <a:rPr lang="en-US" sz="2800" dirty="0" err="1"/>
              <a:t>Stateful</a:t>
            </a:r>
            <a:r>
              <a:rPr lang="en-US" sz="2800" dirty="0"/>
              <a:t> DHCPv6</a:t>
            </a:r>
            <a:r>
              <a:rPr lang="en-US" sz="2800" dirty="0" smtClean="0"/>
              <a:t>)</a:t>
            </a:r>
          </a:p>
          <a:p>
            <a:pPr lvl="1"/>
            <a:r>
              <a:rPr lang="en-US" sz="2800" dirty="0" smtClean="0"/>
              <a:t>Still requires SLAAC for default gateway</a:t>
            </a:r>
            <a:endParaRPr lang="en-US" sz="2800" dirty="0"/>
          </a:p>
        </p:txBody>
      </p:sp>
    </p:spTree>
    <p:extLst>
      <p:ext uri="{BB962C8B-B14F-4D97-AF65-F5344CB8AC3E}">
        <p14:creationId xmlns:p14="http://schemas.microsoft.com/office/powerpoint/2010/main" val="2257238921"/>
      </p:ext>
    </p:extLst>
  </p:cSld>
  <p:clrMapOvr>
    <a:masterClrMapping/>
  </p:clrMapOvr>
  <p:transition>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Your IPv6 DMZ</a:t>
            </a:r>
            <a:endParaRPr lang="en-US" dirty="0"/>
          </a:p>
        </p:txBody>
      </p:sp>
      <p:sp>
        <p:nvSpPr>
          <p:cNvPr id="3" name="Content Placeholder 2"/>
          <p:cNvSpPr>
            <a:spLocks noGrp="1"/>
          </p:cNvSpPr>
          <p:nvPr>
            <p:ph idx="4294967295"/>
          </p:nvPr>
        </p:nvSpPr>
        <p:spPr>
          <a:xfrm>
            <a:off x="457200" y="1147156"/>
            <a:ext cx="8229600" cy="4979007"/>
          </a:xfrm>
          <a:prstGeom prst="rect">
            <a:avLst/>
          </a:prstGeom>
        </p:spPr>
        <p:txBody>
          <a:bodyPr>
            <a:normAutofit/>
          </a:bodyPr>
          <a:lstStyle/>
          <a:p>
            <a:pPr marL="0" indent="0">
              <a:buNone/>
            </a:pPr>
            <a:r>
              <a:rPr lang="en-US" sz="2800" dirty="0" smtClean="0"/>
              <a:t>In order of preference:</a:t>
            </a:r>
          </a:p>
          <a:p>
            <a:r>
              <a:rPr lang="en-US" sz="2800" dirty="0" smtClean="0"/>
              <a:t>Option 1 – Dual Stack</a:t>
            </a:r>
          </a:p>
          <a:p>
            <a:r>
              <a:rPr lang="en-US" sz="2800" dirty="0" smtClean="0"/>
              <a:t>Option 2 – Load balanced (SLB64)</a:t>
            </a:r>
          </a:p>
          <a:p>
            <a:r>
              <a:rPr lang="en-US" sz="2800" dirty="0" smtClean="0"/>
              <a:t>Option 3 – Dual Stack Reverse Proxy</a:t>
            </a:r>
          </a:p>
          <a:p>
            <a:r>
              <a:rPr lang="en-US" sz="2800" dirty="0" smtClean="0"/>
              <a:t>Option 4 (Discouraged) – Use NAT64</a:t>
            </a:r>
          </a:p>
          <a:p>
            <a:pPr marL="0" indent="0">
              <a:buNone/>
            </a:pPr>
            <a:endParaRPr lang="en-US" sz="2800"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417" y="4553082"/>
            <a:ext cx="1104900"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6889257"/>
      </p:ext>
    </p:extLst>
  </p:cSld>
  <p:clrMapOvr>
    <a:masterClrMapping/>
  </p:clrMapOvr>
  <p:transition>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Your IPv6 internal Network</a:t>
            </a:r>
            <a:endParaRPr lang="en-US" dirty="0"/>
          </a:p>
        </p:txBody>
      </p:sp>
      <p:sp>
        <p:nvSpPr>
          <p:cNvPr id="3" name="Content Placeholder 2"/>
          <p:cNvSpPr>
            <a:spLocks noGrp="1"/>
          </p:cNvSpPr>
          <p:nvPr>
            <p:ph idx="4294967295"/>
          </p:nvPr>
        </p:nvSpPr>
        <p:spPr>
          <a:xfrm>
            <a:off x="457200" y="1147156"/>
            <a:ext cx="8229600" cy="4979007"/>
          </a:xfrm>
          <a:prstGeom prst="rect">
            <a:avLst/>
          </a:prstGeom>
        </p:spPr>
        <p:txBody>
          <a:bodyPr>
            <a:normAutofit/>
          </a:bodyPr>
          <a:lstStyle/>
          <a:p>
            <a:r>
              <a:rPr lang="en-US" sz="2800" dirty="0" smtClean="0"/>
              <a:t>Connect Internal IPv6 Network to IPv6 Internet</a:t>
            </a:r>
          </a:p>
          <a:p>
            <a:pPr lvl="1"/>
            <a:r>
              <a:rPr lang="en-US" sz="2800" dirty="0" smtClean="0"/>
              <a:t>Option 1 (Preferred) – Dual Stack</a:t>
            </a:r>
          </a:p>
          <a:p>
            <a:pPr lvl="1"/>
            <a:r>
              <a:rPr lang="en-US" sz="2800" dirty="0"/>
              <a:t>Option </a:t>
            </a:r>
            <a:r>
              <a:rPr lang="en-US" sz="2800" dirty="0" smtClean="0"/>
              <a:t>2 </a:t>
            </a:r>
            <a:r>
              <a:rPr lang="en-US" sz="2800" dirty="0"/>
              <a:t>– </a:t>
            </a:r>
            <a:r>
              <a:rPr lang="en-US" sz="2800" dirty="0" smtClean="0"/>
              <a:t>Forward Proxy</a:t>
            </a:r>
            <a:endParaRPr lang="en-US" sz="2800" dirty="0"/>
          </a:p>
          <a:p>
            <a:pPr lvl="1"/>
            <a:r>
              <a:rPr lang="en-US" sz="2800" dirty="0" smtClean="0"/>
              <a:t>Option 3 – (Legacy) Tunneling</a:t>
            </a:r>
          </a:p>
          <a:p>
            <a:pPr lvl="1"/>
            <a:r>
              <a:rPr lang="en-US" sz="2800" dirty="0" smtClean="0"/>
              <a:t>Option 4 – </a:t>
            </a:r>
            <a:r>
              <a:rPr lang="en-US" sz="2800" dirty="0" err="1" smtClean="0"/>
              <a:t>Stateful</a:t>
            </a:r>
            <a:r>
              <a:rPr lang="en-US" sz="2800" dirty="0" smtClean="0"/>
              <a:t> NAT64 (IPv6 Only)</a:t>
            </a:r>
          </a:p>
          <a:p>
            <a:pPr lvl="1"/>
            <a:endParaRPr lang="en-US" sz="2800" dirty="0"/>
          </a:p>
        </p:txBody>
      </p:sp>
      <p:pic>
        <p:nvPicPr>
          <p:cNvPr id="337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737" y="4485555"/>
            <a:ext cx="2306003" cy="150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725456"/>
      </p:ext>
    </p:extLst>
  </p:cSld>
  <p:clrMapOvr>
    <a:masterClrMapping/>
  </p:clrMapOvr>
  <p:transition>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225" y="3410508"/>
            <a:ext cx="4613459" cy="301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2"/>
          </p:nvPr>
        </p:nvSpPr>
        <p:spPr>
          <a:xfrm>
            <a:off x="313267" y="1038224"/>
            <a:ext cx="8373533" cy="5583639"/>
          </a:xfrm>
        </p:spPr>
        <p:txBody>
          <a:bodyPr>
            <a:normAutofit/>
          </a:bodyPr>
          <a:lstStyle/>
          <a:p>
            <a:r>
              <a:rPr lang="en-US" dirty="0" smtClean="0"/>
              <a:t>Geometric Growth of Internet Connected Devices</a:t>
            </a:r>
          </a:p>
          <a:p>
            <a:pPr lvl="1"/>
            <a:r>
              <a:rPr lang="en-US" dirty="0" smtClean="0"/>
              <a:t>2015 – 15 billion unique nodes</a:t>
            </a:r>
          </a:p>
          <a:p>
            <a:pPr lvl="1"/>
            <a:r>
              <a:rPr lang="en-US" dirty="0" smtClean="0"/>
              <a:t>2016 – 19 billion unique nodes</a:t>
            </a:r>
          </a:p>
          <a:p>
            <a:pPr lvl="1"/>
            <a:r>
              <a:rPr lang="en-US" dirty="0" smtClean="0"/>
              <a:t>2020 – 50 billion unique nodes</a:t>
            </a:r>
          </a:p>
          <a:p>
            <a:r>
              <a:rPr lang="en-US" dirty="0" smtClean="0"/>
              <a:t>World Internet Users – 2.5 billion out of 7 billion (36%)</a:t>
            </a:r>
          </a:p>
          <a:p>
            <a:pPr lvl="1"/>
            <a:r>
              <a:rPr lang="en-US" dirty="0" smtClean="0"/>
              <a:t>This will double in 5 years</a:t>
            </a:r>
          </a:p>
          <a:p>
            <a:r>
              <a:rPr lang="en-US" dirty="0" smtClean="0"/>
              <a:t>The number of connected mobile									devices is now greater than										the world’s population</a:t>
            </a:r>
          </a:p>
          <a:p>
            <a:pPr lvl="1"/>
            <a:r>
              <a:rPr lang="en-US" dirty="0" smtClean="0"/>
              <a:t>By 2016 there will be												over 10 billion</a:t>
            </a:r>
          </a:p>
          <a:p>
            <a:r>
              <a:rPr lang="en-US" dirty="0" smtClean="0"/>
              <a:t>Over 10 billion new micro-											controllers are shipped											each year with more and											more networked -											The Internet of Things</a:t>
            </a:r>
          </a:p>
        </p:txBody>
      </p:sp>
      <p:sp>
        <p:nvSpPr>
          <p:cNvPr id="3" name="Title 2"/>
          <p:cNvSpPr>
            <a:spLocks noGrp="1"/>
          </p:cNvSpPr>
          <p:nvPr>
            <p:ph type="title"/>
          </p:nvPr>
        </p:nvSpPr>
        <p:spPr/>
        <p:txBody>
          <a:bodyPr/>
          <a:lstStyle/>
          <a:p>
            <a:r>
              <a:rPr lang="en-US" dirty="0" smtClean="0"/>
              <a:t>Drivers</a:t>
            </a:r>
            <a:endParaRPr lang="en-US" dirty="0"/>
          </a:p>
        </p:txBody>
      </p:sp>
    </p:spTree>
    <p:extLst>
      <p:ext uri="{BB962C8B-B14F-4D97-AF65-F5344CB8AC3E}">
        <p14:creationId xmlns:p14="http://schemas.microsoft.com/office/powerpoint/2010/main" val="1381840194"/>
      </p:ext>
    </p:extLst>
  </p:cSld>
  <p:clrMapOvr>
    <a:masterClrMapping/>
  </p:clrMapOvr>
  <p:transition>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pic>
        <p:nvPicPr>
          <p:cNvPr id="9218" name="Picture 2" descr="IPv6 for Enterprise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64" y="3716819"/>
            <a:ext cx="1381125" cy="170497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Deploying IPv6 Networ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178" y="3716819"/>
            <a:ext cx="1381125" cy="170497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Pv6 Essentials, Second Edi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7261" y="3651372"/>
            <a:ext cx="1381125" cy="180975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Global IPv6 Strategies: From Business Analysis to Operational Plan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9670" y="1593478"/>
            <a:ext cx="1381125" cy="1790701"/>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Pv6 Secur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9739" y="3726344"/>
            <a:ext cx="1381125" cy="1695451"/>
          </a:xfrm>
          <a:prstGeom prst="rect">
            <a:avLst/>
          </a:prstGeom>
          <a:noFill/>
          <a:extLst>
            <a:ext uri="{909E8E84-426E-40DD-AFC4-6F175D3DCCD1}">
              <a14:hiddenFill xmlns:a14="http://schemas.microsoft.com/office/drawing/2010/main">
                <a:solidFill>
                  <a:srgbClr val="FFFFFF"/>
                </a:solidFill>
              </a14:hiddenFill>
            </a:ext>
          </a:extLst>
        </p:spPr>
      </p:pic>
      <p:pic>
        <p:nvPicPr>
          <p:cNvPr id="9233"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7261" y="1704846"/>
            <a:ext cx="1462812" cy="160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overs Windows 8 and Windows Server 20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1153" y="1627189"/>
            <a:ext cx="1421948" cy="173793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7355" y="1657294"/>
            <a:ext cx="1380034" cy="16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392132"/>
      </p:ext>
    </p:extLst>
  </p:cSld>
  <p:clrMapOvr>
    <a:masterClrMapping/>
  </p:clrMapOvr>
  <p:transition>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022" y="1332713"/>
            <a:ext cx="6286500" cy="383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lgn="ctr"/>
            <a:r>
              <a:rPr lang="en-US" dirty="0" smtClean="0"/>
              <a:t>Questions</a:t>
            </a:r>
            <a:endParaRPr lang="en-US" dirty="0"/>
          </a:p>
        </p:txBody>
      </p:sp>
      <p:sp>
        <p:nvSpPr>
          <p:cNvPr id="3" name="Content Placeholder 2"/>
          <p:cNvSpPr>
            <a:spLocks noGrp="1"/>
          </p:cNvSpPr>
          <p:nvPr>
            <p:ph idx="4294967295"/>
          </p:nvPr>
        </p:nvSpPr>
        <p:spPr>
          <a:xfrm>
            <a:off x="457200" y="1332713"/>
            <a:ext cx="8229600" cy="1703999"/>
          </a:xfrm>
          <a:prstGeom prst="rect">
            <a:avLst/>
          </a:prstGeom>
        </p:spPr>
        <p:txBody>
          <a:bodyPr anchor="ctr">
            <a:noAutofit/>
          </a:bodyPr>
          <a:lstStyle/>
          <a:p>
            <a:pPr marL="0" indent="0" algn="ctr">
              <a:spcBef>
                <a:spcPts val="3000"/>
              </a:spcBef>
              <a:buNone/>
            </a:pPr>
            <a:r>
              <a:rPr lang="en-US" sz="13800" b="1" dirty="0" smtClean="0"/>
              <a:t>?</a:t>
            </a:r>
          </a:p>
        </p:txBody>
      </p:sp>
      <p:sp>
        <p:nvSpPr>
          <p:cNvPr id="5" name="Content Placeholder 2"/>
          <p:cNvSpPr txBox="1">
            <a:spLocks/>
          </p:cNvSpPr>
          <p:nvPr/>
        </p:nvSpPr>
        <p:spPr>
          <a:xfrm>
            <a:off x="988746" y="5692462"/>
            <a:ext cx="3323610" cy="730946"/>
          </a:xfrm>
          <a:prstGeom prst="rect">
            <a:avLst/>
          </a:prstGeom>
        </p:spPr>
        <p:txBody>
          <a:bodyPr vert="horz" lIns="91440" tIns="45720" rIns="91440" bIns="45720" rtlCol="0" anchor="ctr">
            <a:noAutofit/>
          </a:bodyPr>
          <a:lstStyle>
            <a:lvl1pPr marL="237744" indent="-237744" algn="l" defTabSz="457200" rtl="0" eaLnBrk="1" latinLnBrk="0" hangingPunct="1">
              <a:spcBef>
                <a:spcPts val="672"/>
              </a:spcBef>
              <a:buClr>
                <a:schemeClr val="accent1"/>
              </a:buClr>
              <a:buSzPct val="90000"/>
              <a:buFont typeface="Arial"/>
              <a:buChar char="•"/>
              <a:defRPr sz="2000" b="0" kern="1200" cap="none" baseline="0">
                <a:solidFill>
                  <a:srgbClr val="404040"/>
                </a:solidFill>
                <a:latin typeface="Verdana"/>
                <a:ea typeface="+mn-ea"/>
                <a:cs typeface="Verdana"/>
              </a:defRPr>
            </a:lvl1pPr>
            <a:lvl2pPr marL="452438" indent="-223838" algn="l" defTabSz="457200" rtl="0" eaLnBrk="1" latinLnBrk="0" hangingPunct="1">
              <a:spcBef>
                <a:spcPts val="400"/>
              </a:spcBef>
              <a:buClr>
                <a:schemeClr val="accent1"/>
              </a:buClr>
              <a:buSzPct val="90000"/>
              <a:buFont typeface="Lucida Grande"/>
              <a:buChar char="»"/>
              <a:defRPr sz="2000" b="0" kern="1200">
                <a:solidFill>
                  <a:srgbClr val="404040"/>
                </a:solidFill>
                <a:latin typeface="Verdana"/>
                <a:ea typeface="+mn-ea"/>
                <a:cs typeface="Verdana"/>
              </a:defRPr>
            </a:lvl2pPr>
            <a:lvl3pPr marL="630936" indent="-173736" algn="l" defTabSz="457200" rtl="0" eaLnBrk="1" latinLnBrk="0" hangingPunct="1">
              <a:spcBef>
                <a:spcPts val="400"/>
              </a:spcBef>
              <a:buClr>
                <a:schemeClr val="accent1"/>
              </a:buClr>
              <a:buSzPct val="90000"/>
              <a:buFont typeface="Lucida Grande"/>
              <a:buChar char="-"/>
              <a:defRPr sz="1800" kern="1200">
                <a:solidFill>
                  <a:srgbClr val="404040"/>
                </a:solidFill>
                <a:latin typeface="Verdana"/>
                <a:ea typeface="+mn-ea"/>
                <a:cs typeface="Verdana"/>
              </a:defRPr>
            </a:lvl3pPr>
            <a:lvl4pPr marL="803275" indent="-219075" algn="l" defTabSz="1311275" rtl="0" eaLnBrk="1" latinLnBrk="0" hangingPunct="1">
              <a:spcBef>
                <a:spcPts val="400"/>
              </a:spcBef>
              <a:buClr>
                <a:schemeClr val="accent1"/>
              </a:buClr>
              <a:buSzPct val="90000"/>
              <a:buFont typeface="Courier New"/>
              <a:buChar char="o"/>
              <a:defRPr sz="1600" kern="1200">
                <a:solidFill>
                  <a:srgbClr val="404040"/>
                </a:solidFill>
                <a:latin typeface="Verdana"/>
                <a:ea typeface="+mn-ea"/>
                <a:cs typeface="Verdana"/>
              </a:defRPr>
            </a:lvl4pPr>
            <a:lvl5pPr marL="1033463" indent="-219075" algn="l" defTabSz="457200" rtl="0" eaLnBrk="1" latinLnBrk="0" hangingPunct="1">
              <a:spcBef>
                <a:spcPts val="400"/>
              </a:spcBef>
              <a:buClr>
                <a:schemeClr val="accent1"/>
              </a:buClr>
              <a:buSzPct val="90000"/>
              <a:buFont typeface="Wingdings" pitchFamily="2" charset="2"/>
              <a:buChar char="§"/>
              <a:tabLst/>
              <a:defRPr sz="1400" kern="1200">
                <a:solidFill>
                  <a:srgbClr val="404040"/>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2400" b="1" dirty="0" smtClean="0">
                <a:hlinkClick r:id="rId4"/>
              </a:rPr>
              <a:t>@netsec14</a:t>
            </a:r>
            <a:endParaRPr lang="en-US" sz="2400" b="1" dirty="0" smtClean="0"/>
          </a:p>
        </p:txBody>
      </p:sp>
      <p:sp>
        <p:nvSpPr>
          <p:cNvPr id="6" name="Content Placeholder 2"/>
          <p:cNvSpPr txBox="1">
            <a:spLocks/>
          </p:cNvSpPr>
          <p:nvPr/>
        </p:nvSpPr>
        <p:spPr>
          <a:xfrm>
            <a:off x="6014434" y="5353145"/>
            <a:ext cx="2949262" cy="1064617"/>
          </a:xfrm>
          <a:prstGeom prst="rect">
            <a:avLst/>
          </a:prstGeom>
        </p:spPr>
        <p:txBody>
          <a:bodyPr vert="horz" lIns="91440" tIns="45720" rIns="91440" bIns="45720" rtlCol="0" anchor="ctr">
            <a:noAutofit/>
          </a:bodyPr>
          <a:lstStyle>
            <a:lvl1pPr marL="237744" indent="-237744" algn="l" defTabSz="457200" rtl="0" eaLnBrk="1" latinLnBrk="0" hangingPunct="1">
              <a:spcBef>
                <a:spcPts val="672"/>
              </a:spcBef>
              <a:buClr>
                <a:schemeClr val="accent1"/>
              </a:buClr>
              <a:buSzPct val="90000"/>
              <a:buFont typeface="Arial"/>
              <a:buChar char="•"/>
              <a:defRPr sz="2000" b="0" kern="1200" cap="none" baseline="0">
                <a:solidFill>
                  <a:srgbClr val="404040"/>
                </a:solidFill>
                <a:latin typeface="Verdana"/>
                <a:ea typeface="+mn-ea"/>
                <a:cs typeface="Verdana"/>
              </a:defRPr>
            </a:lvl1pPr>
            <a:lvl2pPr marL="452438" indent="-223838" algn="l" defTabSz="457200" rtl="0" eaLnBrk="1" latinLnBrk="0" hangingPunct="1">
              <a:spcBef>
                <a:spcPts val="400"/>
              </a:spcBef>
              <a:buClr>
                <a:schemeClr val="accent1"/>
              </a:buClr>
              <a:buSzPct val="90000"/>
              <a:buFont typeface="Lucida Grande"/>
              <a:buChar char="»"/>
              <a:defRPr sz="2000" b="0" kern="1200">
                <a:solidFill>
                  <a:srgbClr val="404040"/>
                </a:solidFill>
                <a:latin typeface="Verdana"/>
                <a:ea typeface="+mn-ea"/>
                <a:cs typeface="Verdana"/>
              </a:defRPr>
            </a:lvl2pPr>
            <a:lvl3pPr marL="630936" indent="-173736" algn="l" defTabSz="457200" rtl="0" eaLnBrk="1" latinLnBrk="0" hangingPunct="1">
              <a:spcBef>
                <a:spcPts val="400"/>
              </a:spcBef>
              <a:buClr>
                <a:schemeClr val="accent1"/>
              </a:buClr>
              <a:buSzPct val="90000"/>
              <a:buFont typeface="Lucida Grande"/>
              <a:buChar char="-"/>
              <a:defRPr sz="1800" kern="1200">
                <a:solidFill>
                  <a:srgbClr val="404040"/>
                </a:solidFill>
                <a:latin typeface="Verdana"/>
                <a:ea typeface="+mn-ea"/>
                <a:cs typeface="Verdana"/>
              </a:defRPr>
            </a:lvl3pPr>
            <a:lvl4pPr marL="803275" indent="-219075" algn="l" defTabSz="1311275" rtl="0" eaLnBrk="1" latinLnBrk="0" hangingPunct="1">
              <a:spcBef>
                <a:spcPts val="400"/>
              </a:spcBef>
              <a:buClr>
                <a:schemeClr val="accent1"/>
              </a:buClr>
              <a:buSzPct val="90000"/>
              <a:buFont typeface="Courier New"/>
              <a:buChar char="o"/>
              <a:defRPr sz="1600" kern="1200">
                <a:solidFill>
                  <a:srgbClr val="404040"/>
                </a:solidFill>
                <a:latin typeface="Verdana"/>
                <a:ea typeface="+mn-ea"/>
                <a:cs typeface="Verdana"/>
              </a:defRPr>
            </a:lvl4pPr>
            <a:lvl5pPr marL="1033463" indent="-219075" algn="l" defTabSz="457200" rtl="0" eaLnBrk="1" latinLnBrk="0" hangingPunct="1">
              <a:spcBef>
                <a:spcPts val="400"/>
              </a:spcBef>
              <a:buClr>
                <a:schemeClr val="accent1"/>
              </a:buClr>
              <a:buSzPct val="90000"/>
              <a:buFont typeface="Wingdings" pitchFamily="2" charset="2"/>
              <a:buChar char="§"/>
              <a:tabLst/>
              <a:defRPr sz="1400" kern="1200">
                <a:solidFill>
                  <a:srgbClr val="404040"/>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2400" b="1" dirty="0" smtClean="0"/>
              <a:t>My IPv6 Blogs:</a:t>
            </a:r>
          </a:p>
          <a:p>
            <a:pPr marL="0" indent="0">
              <a:spcBef>
                <a:spcPts val="0"/>
              </a:spcBef>
              <a:buFont typeface="Arial"/>
              <a:buNone/>
            </a:pPr>
            <a:r>
              <a:rPr lang="en-US" sz="2400" b="1" dirty="0" smtClean="0">
                <a:hlinkClick r:id="rId5"/>
              </a:rPr>
              <a:t>Packet Pushers</a:t>
            </a:r>
            <a:endParaRPr lang="en-US" sz="2400" b="1" dirty="0" smtClean="0"/>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27" y="320148"/>
            <a:ext cx="8763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333" y="5594249"/>
            <a:ext cx="857413" cy="8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4643" y="5517421"/>
            <a:ext cx="870983" cy="880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734896"/>
      </p:ext>
    </p:extLst>
  </p:cSld>
  <p:clrMapOvr>
    <a:masterClrMapping/>
  </p:clrMapOvr>
  <p:transition>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592854"/>
            <a:ext cx="8229600" cy="5533310"/>
          </a:xfrm>
          <a:prstGeom prst="rect">
            <a:avLst/>
          </a:prstGeom>
        </p:spPr>
        <p:txBody>
          <a:bodyPr anchor="ctr">
            <a:normAutofit/>
          </a:bodyPr>
          <a:lstStyle/>
          <a:p>
            <a:pPr marL="0" indent="0" algn="ctr">
              <a:buNone/>
            </a:pPr>
            <a:r>
              <a:rPr lang="en-US" sz="4000" b="1" dirty="0" smtClean="0"/>
              <a:t>Appendix</a:t>
            </a:r>
            <a:endParaRPr lang="en-US" sz="4000" b="1" dirty="0"/>
          </a:p>
        </p:txBody>
      </p:sp>
    </p:spTree>
    <p:extLst>
      <p:ext uri="{BB962C8B-B14F-4D97-AF65-F5344CB8AC3E}">
        <p14:creationId xmlns:p14="http://schemas.microsoft.com/office/powerpoint/2010/main" val="1688426269"/>
      </p:ext>
    </p:extLst>
  </p:cSld>
  <p:clrMapOvr>
    <a:masterClrMapping/>
  </p:clrMapOvr>
  <p:transition>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en-US" dirty="0" smtClean="0"/>
              <a:t>In order of preference:</a:t>
            </a:r>
          </a:p>
          <a:p>
            <a:r>
              <a:rPr lang="en-US" dirty="0" smtClean="0"/>
              <a:t>Native dual stack (e.g. Comcast </a:t>
            </a:r>
            <a:r>
              <a:rPr lang="en-US" dirty="0" err="1" smtClean="0"/>
              <a:t>XFinity</a:t>
            </a:r>
            <a:r>
              <a:rPr lang="en-US" dirty="0" smtClean="0"/>
              <a:t>)</a:t>
            </a:r>
          </a:p>
          <a:p>
            <a:r>
              <a:rPr lang="en-US" dirty="0"/>
              <a:t>You have a direct public IPv4 address:</a:t>
            </a:r>
          </a:p>
          <a:p>
            <a:pPr lvl="1"/>
            <a:r>
              <a:rPr lang="en-US" dirty="0" smtClean="0"/>
              <a:t>6rd – Must be supported by your ISP</a:t>
            </a:r>
          </a:p>
          <a:p>
            <a:pPr lvl="1"/>
            <a:r>
              <a:rPr lang="en-US" dirty="0" err="1" smtClean="0"/>
              <a:t>Tunnelbroker</a:t>
            </a:r>
            <a:r>
              <a:rPr lang="en-US" dirty="0" smtClean="0"/>
              <a:t> (6in4 tunnel) – Hurricane Electric</a:t>
            </a:r>
          </a:p>
          <a:p>
            <a:pPr lvl="1"/>
            <a:r>
              <a:rPr lang="en-US" dirty="0" smtClean="0"/>
              <a:t>Unmanaged </a:t>
            </a:r>
            <a:r>
              <a:rPr lang="en-US" dirty="0"/>
              <a:t>6to4 tunnel – </a:t>
            </a:r>
            <a:r>
              <a:rPr lang="en-US" dirty="0" smtClean="0"/>
              <a:t>Works better if your ISP supports, but will work without too</a:t>
            </a:r>
            <a:endParaRPr lang="en-US" dirty="0"/>
          </a:p>
          <a:p>
            <a:r>
              <a:rPr lang="en-US" dirty="0" smtClean="0"/>
              <a:t>Behind a NAT gateway/CGN/LSN or can’t terminate ISP connection:</a:t>
            </a:r>
            <a:endParaRPr lang="en-US" dirty="0"/>
          </a:p>
          <a:p>
            <a:pPr lvl="1"/>
            <a:r>
              <a:rPr lang="en-US" dirty="0" smtClean="0"/>
              <a:t>AYIYA </a:t>
            </a:r>
            <a:r>
              <a:rPr lang="en-US" dirty="0"/>
              <a:t>to </a:t>
            </a:r>
            <a:r>
              <a:rPr lang="en-US" dirty="0" err="1" smtClean="0"/>
              <a:t>Tunnelbroker</a:t>
            </a:r>
            <a:r>
              <a:rPr lang="en-US" dirty="0" smtClean="0"/>
              <a:t> (</a:t>
            </a:r>
            <a:r>
              <a:rPr lang="en-US" dirty="0" err="1" smtClean="0"/>
              <a:t>SiXXS</a:t>
            </a:r>
            <a:r>
              <a:rPr lang="en-US" dirty="0" smtClean="0"/>
              <a:t>)</a:t>
            </a:r>
            <a:endParaRPr lang="en-US" dirty="0"/>
          </a:p>
          <a:p>
            <a:pPr lvl="1"/>
            <a:r>
              <a:rPr lang="en-US" dirty="0"/>
              <a:t>TSP with </a:t>
            </a:r>
            <a:r>
              <a:rPr lang="en-US" dirty="0" err="1" smtClean="0"/>
              <a:t>Gogonet</a:t>
            </a:r>
            <a:r>
              <a:rPr lang="en-US" dirty="0" smtClean="0"/>
              <a:t> (Freenet6)</a:t>
            </a:r>
          </a:p>
          <a:p>
            <a:pPr lvl="1"/>
            <a:r>
              <a:rPr lang="en-US" dirty="0"/>
              <a:t>VPN or Tunnel Connection to </a:t>
            </a:r>
            <a:r>
              <a:rPr lang="en-US" dirty="0" smtClean="0"/>
              <a:t>someplace </a:t>
            </a:r>
            <a:r>
              <a:rPr lang="en-US" dirty="0"/>
              <a:t>with IPv6 support</a:t>
            </a:r>
            <a:endParaRPr lang="en-US" dirty="0" smtClean="0"/>
          </a:p>
          <a:p>
            <a:pPr lvl="1"/>
            <a:r>
              <a:rPr lang="en-US" dirty="0" smtClean="0"/>
              <a:t>Use public </a:t>
            </a:r>
            <a:r>
              <a:rPr lang="en-US" dirty="0" err="1" smtClean="0"/>
              <a:t>Teredo</a:t>
            </a:r>
            <a:r>
              <a:rPr lang="en-US" dirty="0" smtClean="0"/>
              <a:t>/</a:t>
            </a:r>
            <a:r>
              <a:rPr lang="en-US" dirty="0" err="1" smtClean="0"/>
              <a:t>Miredo</a:t>
            </a:r>
            <a:r>
              <a:rPr lang="en-US" dirty="0" smtClean="0"/>
              <a:t> servers (but performance isn’t great)</a:t>
            </a:r>
            <a:endParaRPr lang="en-US" dirty="0"/>
          </a:p>
          <a:p>
            <a:endParaRPr lang="en-US" dirty="0"/>
          </a:p>
        </p:txBody>
      </p:sp>
      <p:sp>
        <p:nvSpPr>
          <p:cNvPr id="3" name="Title 2"/>
          <p:cNvSpPr>
            <a:spLocks noGrp="1"/>
          </p:cNvSpPr>
          <p:nvPr>
            <p:ph type="title"/>
          </p:nvPr>
        </p:nvSpPr>
        <p:spPr/>
        <p:txBody>
          <a:bodyPr/>
          <a:lstStyle/>
          <a:p>
            <a:r>
              <a:rPr lang="en-US" dirty="0" smtClean="0"/>
              <a:t>Ipv6 Connectivity Options</a:t>
            </a:r>
            <a:endParaRPr lang="en-US" dirty="0"/>
          </a:p>
        </p:txBody>
      </p:sp>
    </p:spTree>
    <p:extLst>
      <p:ext uri="{BB962C8B-B14F-4D97-AF65-F5344CB8AC3E}">
        <p14:creationId xmlns:p14="http://schemas.microsoft.com/office/powerpoint/2010/main" val="3190342451"/>
      </p:ext>
    </p:extLst>
  </p:cSld>
  <p:clrMapOvr>
    <a:masterClrMapping/>
  </p:clrMapOvr>
  <p:transition>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When multiple transport protocols are used (IPv4 and IPv6), a method must exist to choose which one is used including:</a:t>
            </a:r>
          </a:p>
          <a:p>
            <a:pPr lvl="1"/>
            <a:r>
              <a:rPr lang="en-US" dirty="0" smtClean="0"/>
              <a:t>Use IPv4 or IPv6?</a:t>
            </a:r>
          </a:p>
          <a:p>
            <a:pPr lvl="1"/>
            <a:r>
              <a:rPr lang="en-US" dirty="0" smtClean="0"/>
              <a:t>Where multiple addresses exist:</a:t>
            </a:r>
          </a:p>
          <a:p>
            <a:pPr lvl="2"/>
            <a:r>
              <a:rPr lang="en-US" dirty="0" smtClean="0"/>
              <a:t>Which destination address should be chosen?</a:t>
            </a:r>
          </a:p>
          <a:p>
            <a:pPr lvl="2"/>
            <a:r>
              <a:rPr lang="en-US" dirty="0"/>
              <a:t>Which source address should be chosen</a:t>
            </a:r>
            <a:r>
              <a:rPr lang="en-US" dirty="0" smtClean="0"/>
              <a:t>?</a:t>
            </a:r>
          </a:p>
          <a:p>
            <a:pPr marL="457200" lvl="2" indent="0">
              <a:buNone/>
            </a:pPr>
            <a:endParaRPr lang="en-US" dirty="0"/>
          </a:p>
          <a:p>
            <a:pPr marL="64008" indent="0">
              <a:buNone/>
            </a:pPr>
            <a:r>
              <a:rPr lang="en-US" dirty="0">
                <a:hlinkClick r:id="rId2"/>
              </a:rPr>
              <a:t>RFC 3484</a:t>
            </a:r>
            <a:r>
              <a:rPr lang="en-US" dirty="0"/>
              <a:t> - Default Address </a:t>
            </a:r>
            <a:r>
              <a:rPr lang="en-US" dirty="0" smtClean="0"/>
              <a:t>Selection handles this</a:t>
            </a:r>
          </a:p>
          <a:p>
            <a:pPr marL="64008" indent="0">
              <a:buNone/>
            </a:pPr>
            <a:endParaRPr lang="en-US" dirty="0"/>
          </a:p>
          <a:p>
            <a:pPr marL="64008" indent="0">
              <a:buNone/>
            </a:pPr>
            <a:r>
              <a:rPr lang="en-US" dirty="0" smtClean="0"/>
              <a:t>Prefix policies (RFC 3484 implementation) may be viewed and changed:</a:t>
            </a:r>
          </a:p>
          <a:p>
            <a:pPr marL="64008" indent="0">
              <a:buNone/>
            </a:pPr>
            <a:r>
              <a:rPr lang="en-US" dirty="0" smtClean="0"/>
              <a:t>Windows:	</a:t>
            </a:r>
            <a:r>
              <a:rPr lang="en-US" dirty="0" err="1" smtClean="0"/>
              <a:t>netsh</a:t>
            </a:r>
            <a:r>
              <a:rPr lang="en-US" dirty="0" smtClean="0"/>
              <a:t> interface ipv6 show </a:t>
            </a:r>
            <a:r>
              <a:rPr lang="en-US" dirty="0" err="1" smtClean="0"/>
              <a:t>prefixpolicies</a:t>
            </a:r>
            <a:endParaRPr lang="en-US" dirty="0" smtClean="0"/>
          </a:p>
          <a:p>
            <a:pPr marL="64008" indent="0">
              <a:buNone/>
            </a:pPr>
            <a:r>
              <a:rPr lang="en-US" dirty="0" smtClean="0"/>
              <a:t>Linux:		</a:t>
            </a:r>
            <a:r>
              <a:rPr lang="en-US" dirty="0" err="1" smtClean="0"/>
              <a:t>ip</a:t>
            </a:r>
            <a:r>
              <a:rPr lang="en-US" dirty="0" smtClean="0"/>
              <a:t> </a:t>
            </a:r>
            <a:r>
              <a:rPr lang="en-US" dirty="0" err="1" smtClean="0"/>
              <a:t>addrlabel</a:t>
            </a:r>
            <a:r>
              <a:rPr lang="en-US" dirty="0" smtClean="0"/>
              <a:t> show</a:t>
            </a:r>
          </a:p>
          <a:p>
            <a:pPr marL="64008" indent="0">
              <a:buNone/>
            </a:pPr>
            <a:r>
              <a:rPr lang="en-US" dirty="0"/>
              <a:t>	</a:t>
            </a:r>
          </a:p>
        </p:txBody>
      </p:sp>
      <p:sp>
        <p:nvSpPr>
          <p:cNvPr id="3" name="Title 2"/>
          <p:cNvSpPr>
            <a:spLocks noGrp="1"/>
          </p:cNvSpPr>
          <p:nvPr>
            <p:ph type="title"/>
          </p:nvPr>
        </p:nvSpPr>
        <p:spPr/>
        <p:txBody>
          <a:bodyPr/>
          <a:lstStyle/>
          <a:p>
            <a:r>
              <a:rPr lang="en-US" dirty="0" smtClean="0"/>
              <a:t>IPv6 prefix policies</a:t>
            </a:r>
            <a:endParaRPr lang="en-US" dirty="0"/>
          </a:p>
        </p:txBody>
      </p:sp>
    </p:spTree>
    <p:extLst>
      <p:ext uri="{BB962C8B-B14F-4D97-AF65-F5344CB8AC3E}">
        <p14:creationId xmlns:p14="http://schemas.microsoft.com/office/powerpoint/2010/main" val="1227637315"/>
      </p:ext>
    </p:extLst>
  </p:cSld>
  <p:clrMapOvr>
    <a:masterClrMapping/>
  </p:clrMapOvr>
  <p:transition>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IPv6 Basics</a:t>
            </a:r>
            <a:endParaRPr lang="en-US" dirty="0"/>
          </a:p>
        </p:txBody>
      </p:sp>
      <p:sp>
        <p:nvSpPr>
          <p:cNvPr id="3" name="Content Placeholder 2"/>
          <p:cNvSpPr>
            <a:spLocks noGrp="1"/>
          </p:cNvSpPr>
          <p:nvPr>
            <p:ph idx="4294967295"/>
          </p:nvPr>
        </p:nvSpPr>
        <p:spPr>
          <a:xfrm>
            <a:off x="457200" y="1107783"/>
            <a:ext cx="8229600" cy="556591"/>
          </a:xfrm>
          <a:prstGeom prst="rect">
            <a:avLst/>
          </a:prstGeom>
        </p:spPr>
        <p:txBody>
          <a:bodyPr>
            <a:normAutofit/>
          </a:bodyPr>
          <a:lstStyle/>
          <a:p>
            <a:pPr marL="0" indent="0">
              <a:buNone/>
            </a:pPr>
            <a:r>
              <a:rPr lang="en-US" sz="2400" dirty="0" smtClean="0"/>
              <a:t>New Windows Commands - </a:t>
            </a:r>
            <a:r>
              <a:rPr lang="en-US" sz="2400" dirty="0" err="1" smtClean="0"/>
              <a:t>netsh</a:t>
            </a:r>
            <a:r>
              <a:rPr lang="en-US" sz="2400" dirty="0" smtClean="0"/>
              <a:t> </a:t>
            </a:r>
            <a:r>
              <a:rPr lang="en-US" sz="2400" dirty="0"/>
              <a:t>interface </a:t>
            </a:r>
            <a:r>
              <a:rPr lang="en-US" sz="2400" dirty="0" smtClean="0"/>
              <a:t>ipv6:</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1249855633"/>
              </p:ext>
            </p:extLst>
          </p:nvPr>
        </p:nvGraphicFramePr>
        <p:xfrm>
          <a:off x="347869" y="1775793"/>
          <a:ext cx="8338925" cy="2841627"/>
        </p:xfrm>
        <a:graphic>
          <a:graphicData uri="http://schemas.openxmlformats.org/drawingml/2006/table">
            <a:tbl>
              <a:tblPr firstRow="1" bandRow="1">
                <a:tableStyleId>{BC89EF96-8CEA-46FF-86C4-4CE0E7609802}</a:tableStyleId>
              </a:tblPr>
              <a:tblGrid>
                <a:gridCol w="1648079"/>
                <a:gridCol w="6690846"/>
              </a:tblGrid>
              <a:tr h="403872">
                <a:tc>
                  <a:txBody>
                    <a:bodyPr/>
                    <a:lstStyle/>
                    <a:p>
                      <a:pPr algn="l" fontAlgn="b"/>
                      <a:r>
                        <a:rPr lang="en-US" sz="1300" b="0" u="none" strike="noStrike" dirty="0" smtClean="0">
                          <a:effectLst/>
                        </a:rPr>
                        <a:t>show addresses</a:t>
                      </a:r>
                      <a:endParaRPr lang="en-US" sz="1300" b="0" i="0" u="none" strike="noStrike" dirty="0">
                        <a:solidFill>
                          <a:srgbClr val="000000"/>
                        </a:solidFill>
                        <a:effectLst/>
                        <a:latin typeface="Calibri"/>
                      </a:endParaRPr>
                    </a:p>
                  </a:txBody>
                  <a:tcPr marL="9525" marR="9525" marT="9525" marB="0" anchor="b"/>
                </a:tc>
                <a:tc>
                  <a:txBody>
                    <a:bodyPr/>
                    <a:lstStyle/>
                    <a:p>
                      <a:pPr algn="l" fontAlgn="b"/>
                      <a:r>
                        <a:rPr lang="en-US" sz="1300" b="0" u="none" strike="noStrike" dirty="0" smtClean="0">
                          <a:effectLst/>
                        </a:rPr>
                        <a:t>Detailed information on IPv6 interface addresses</a:t>
                      </a:r>
                      <a:endParaRPr lang="en-US" sz="1300" b="0" i="0" u="none" strike="noStrike" dirty="0">
                        <a:solidFill>
                          <a:srgbClr val="000000"/>
                        </a:solidFill>
                        <a:effectLst/>
                        <a:latin typeface="Calibri"/>
                      </a:endParaRPr>
                    </a:p>
                  </a:txBody>
                  <a:tcPr marL="9525" marR="9525" marT="9525" marB="0" anchor="b"/>
                </a:tc>
              </a:tr>
              <a:tr h="408713">
                <a:tc>
                  <a:txBody>
                    <a:bodyPr/>
                    <a:lstStyle/>
                    <a:p>
                      <a:pPr algn="l" fontAlgn="b"/>
                      <a:r>
                        <a:rPr lang="en-US" sz="1300" u="none" strike="noStrike" dirty="0">
                          <a:effectLst/>
                        </a:rPr>
                        <a:t>show </a:t>
                      </a:r>
                      <a:r>
                        <a:rPr lang="en-US" sz="1300" u="none" strike="noStrike" dirty="0" err="1">
                          <a:effectLst/>
                        </a:rPr>
                        <a:t>destinationcache</a:t>
                      </a:r>
                      <a:endParaRPr lang="en-US" sz="1300" b="0" i="0" u="none" strike="noStrike" dirty="0">
                        <a:solidFill>
                          <a:srgbClr val="000000"/>
                        </a:solidFill>
                        <a:effectLst/>
                        <a:latin typeface="Calibri"/>
                      </a:endParaRPr>
                    </a:p>
                  </a:txBody>
                  <a:tcPr marL="9525" marR="9525" marT="9525" marB="0" anchor="b"/>
                </a:tc>
                <a:tc>
                  <a:txBody>
                    <a:bodyPr/>
                    <a:lstStyle/>
                    <a:p>
                      <a:pPr algn="l" fontAlgn="b"/>
                      <a:r>
                        <a:rPr lang="en-US" sz="1300" u="none" strike="noStrike" dirty="0">
                          <a:effectLst/>
                        </a:rPr>
                        <a:t>Displays the contents of the destination cache, sorted by interface; the destination cache stores the next-hop addresses for destination addresses</a:t>
                      </a:r>
                      <a:endParaRPr lang="en-US" sz="1300" b="0" i="0" u="none" strike="noStrike" dirty="0">
                        <a:solidFill>
                          <a:srgbClr val="000000"/>
                        </a:solidFill>
                        <a:effectLst/>
                        <a:latin typeface="Calibri"/>
                      </a:endParaRPr>
                    </a:p>
                  </a:txBody>
                  <a:tcPr marL="9525" marR="9525" marT="9525" marB="0" anchor="b"/>
                </a:tc>
              </a:tr>
              <a:tr h="403872">
                <a:tc>
                  <a:txBody>
                    <a:bodyPr/>
                    <a:lstStyle/>
                    <a:p>
                      <a:pPr algn="l" fontAlgn="b"/>
                      <a:r>
                        <a:rPr lang="en-US" sz="1300" u="none" strike="noStrike" dirty="0">
                          <a:effectLst/>
                        </a:rPr>
                        <a:t>show global</a:t>
                      </a:r>
                      <a:endParaRPr lang="en-US" sz="1300" b="0" i="0" u="none" strike="noStrike" dirty="0">
                        <a:solidFill>
                          <a:srgbClr val="000000"/>
                        </a:solidFill>
                        <a:effectLst/>
                        <a:latin typeface="Calibri"/>
                      </a:endParaRPr>
                    </a:p>
                  </a:txBody>
                  <a:tcPr marL="9525" marR="9525" marT="9525" marB="0" anchor="b"/>
                </a:tc>
                <a:tc>
                  <a:txBody>
                    <a:bodyPr/>
                    <a:lstStyle/>
                    <a:p>
                      <a:pPr algn="l" fontAlgn="b"/>
                      <a:r>
                        <a:rPr lang="en-US" sz="1300" u="none" strike="noStrike" dirty="0">
                          <a:effectLst/>
                        </a:rPr>
                        <a:t>Shows global configuration parameters such as interface address randomization</a:t>
                      </a:r>
                      <a:endParaRPr lang="en-US" sz="1300" b="0" i="0" u="none" strike="noStrike" dirty="0">
                        <a:solidFill>
                          <a:srgbClr val="000000"/>
                        </a:solidFill>
                        <a:effectLst/>
                        <a:latin typeface="Calibri"/>
                      </a:endParaRPr>
                    </a:p>
                  </a:txBody>
                  <a:tcPr marL="9525" marR="9525" marT="9525" marB="0" anchor="b"/>
                </a:tc>
              </a:tr>
              <a:tr h="408713">
                <a:tc>
                  <a:txBody>
                    <a:bodyPr/>
                    <a:lstStyle/>
                    <a:p>
                      <a:pPr algn="l" fontAlgn="b"/>
                      <a:r>
                        <a:rPr lang="en-US" sz="1300" u="none" strike="noStrike">
                          <a:effectLst/>
                        </a:rPr>
                        <a:t>show interfaces</a:t>
                      </a:r>
                      <a:endParaRPr lang="en-US" sz="1300" b="0" i="0" u="none" strike="noStrike">
                        <a:solidFill>
                          <a:srgbClr val="000000"/>
                        </a:solidFill>
                        <a:effectLst/>
                        <a:latin typeface="Calibri"/>
                      </a:endParaRPr>
                    </a:p>
                  </a:txBody>
                  <a:tcPr marL="9525" marR="9525" marT="9525" marB="0" anchor="b"/>
                </a:tc>
                <a:tc>
                  <a:txBody>
                    <a:bodyPr/>
                    <a:lstStyle/>
                    <a:p>
                      <a:pPr algn="l" fontAlgn="b"/>
                      <a:r>
                        <a:rPr lang="en-US" sz="1300" u="none" strike="noStrike" dirty="0">
                          <a:effectLst/>
                        </a:rPr>
                        <a:t>Detailed interface list including index numbers/zone identifiers, also try level=verbose</a:t>
                      </a:r>
                      <a:endParaRPr lang="en-US" sz="1300" b="0" i="0" u="none" strike="noStrike" dirty="0">
                        <a:solidFill>
                          <a:srgbClr val="000000"/>
                        </a:solidFill>
                        <a:effectLst/>
                        <a:latin typeface="Calibri"/>
                      </a:endParaRPr>
                    </a:p>
                  </a:txBody>
                  <a:tcPr marL="9525" marR="9525" marT="9525" marB="0" anchor="b"/>
                </a:tc>
              </a:tr>
              <a:tr h="408713">
                <a:tc>
                  <a:txBody>
                    <a:bodyPr/>
                    <a:lstStyle/>
                    <a:p>
                      <a:pPr algn="l" fontAlgn="b"/>
                      <a:r>
                        <a:rPr lang="en-US" sz="1300" u="none" strike="noStrike">
                          <a:effectLst/>
                        </a:rPr>
                        <a:t>show neighbors</a:t>
                      </a:r>
                      <a:endParaRPr lang="en-US" sz="1300" b="0" i="0" u="none" strike="noStrike">
                        <a:solidFill>
                          <a:srgbClr val="000000"/>
                        </a:solidFill>
                        <a:effectLst/>
                        <a:latin typeface="Calibri"/>
                      </a:endParaRPr>
                    </a:p>
                  </a:txBody>
                  <a:tcPr marL="9525" marR="9525" marT="9525" marB="0" anchor="b"/>
                </a:tc>
                <a:tc>
                  <a:txBody>
                    <a:bodyPr/>
                    <a:lstStyle/>
                    <a:p>
                      <a:pPr algn="l" fontAlgn="b"/>
                      <a:r>
                        <a:rPr lang="en-US" sz="1300" u="none" strike="noStrike" dirty="0">
                          <a:effectLst/>
                        </a:rPr>
                        <a:t>Displays contents of the neighbor cache, sorted by interface; the neighbor cache stores the link-layer addresses of recently resolved next-hop addresses</a:t>
                      </a:r>
                      <a:endParaRPr lang="en-US" sz="1300" b="0" i="0" u="none" strike="noStrike" dirty="0">
                        <a:solidFill>
                          <a:srgbClr val="000000"/>
                        </a:solidFill>
                        <a:effectLst/>
                        <a:latin typeface="Calibri"/>
                      </a:endParaRPr>
                    </a:p>
                  </a:txBody>
                  <a:tcPr marL="9525" marR="9525" marT="9525" marB="0" anchor="b"/>
                </a:tc>
              </a:tr>
              <a:tr h="403872">
                <a:tc>
                  <a:txBody>
                    <a:bodyPr/>
                    <a:lstStyle/>
                    <a:p>
                      <a:pPr algn="l" fontAlgn="b"/>
                      <a:r>
                        <a:rPr lang="en-US" sz="1300" u="none" strike="noStrike">
                          <a:effectLst/>
                        </a:rPr>
                        <a:t>show prefixpolicies</a:t>
                      </a:r>
                      <a:endParaRPr lang="en-US" sz="1300" b="0" i="0" u="none" strike="noStrike">
                        <a:solidFill>
                          <a:srgbClr val="000000"/>
                        </a:solidFill>
                        <a:effectLst/>
                        <a:latin typeface="Calibri"/>
                      </a:endParaRPr>
                    </a:p>
                  </a:txBody>
                  <a:tcPr marL="9525" marR="9525" marT="9525" marB="0" anchor="b"/>
                </a:tc>
                <a:tc>
                  <a:txBody>
                    <a:bodyPr/>
                    <a:lstStyle/>
                    <a:p>
                      <a:pPr algn="l" fontAlgn="b"/>
                      <a:r>
                        <a:rPr lang="en-US" sz="1300" u="none" strike="noStrike" dirty="0">
                          <a:effectLst/>
                        </a:rPr>
                        <a:t>Shows prefix policy table (IPv6 versus IPv4 preference order)</a:t>
                      </a:r>
                      <a:endParaRPr lang="en-US" sz="1300" b="0" i="0" u="none" strike="noStrike" dirty="0">
                        <a:solidFill>
                          <a:srgbClr val="000000"/>
                        </a:solidFill>
                        <a:effectLst/>
                        <a:latin typeface="Calibri"/>
                      </a:endParaRPr>
                    </a:p>
                  </a:txBody>
                  <a:tcPr marL="9525" marR="9525" marT="9525" marB="0" anchor="b"/>
                </a:tc>
              </a:tr>
              <a:tr h="403872">
                <a:tc>
                  <a:txBody>
                    <a:bodyPr/>
                    <a:lstStyle/>
                    <a:p>
                      <a:pPr algn="l" fontAlgn="b"/>
                      <a:r>
                        <a:rPr lang="en-US" sz="1300" u="none" strike="noStrike" dirty="0">
                          <a:effectLst/>
                        </a:rPr>
                        <a:t>show privacy</a:t>
                      </a:r>
                      <a:endParaRPr lang="en-US" sz="1300" b="0" i="0" u="none" strike="noStrike" dirty="0">
                        <a:solidFill>
                          <a:srgbClr val="000000"/>
                        </a:solidFill>
                        <a:effectLst/>
                        <a:latin typeface="Calibri"/>
                      </a:endParaRPr>
                    </a:p>
                  </a:txBody>
                  <a:tcPr marL="9525" marR="9525" marT="9525" marB="0" anchor="b"/>
                </a:tc>
                <a:tc>
                  <a:txBody>
                    <a:bodyPr/>
                    <a:lstStyle/>
                    <a:p>
                      <a:pPr algn="l" fontAlgn="b"/>
                      <a:r>
                        <a:rPr lang="en-US" sz="1300" u="none" strike="noStrike" dirty="0">
                          <a:effectLst/>
                        </a:rPr>
                        <a:t>Shows interface address privacy configuration parameters</a:t>
                      </a:r>
                      <a:endParaRPr lang="en-US" sz="1300" b="0" i="0" u="none" strike="noStrike" dirty="0">
                        <a:solidFill>
                          <a:srgbClr val="000000"/>
                        </a:solidFill>
                        <a:effectLst/>
                        <a:latin typeface="Calibri"/>
                      </a:endParaRPr>
                    </a:p>
                  </a:txBody>
                  <a:tcPr marL="9525" marR="9525" marT="9525" marB="0" anchor="b"/>
                </a:tc>
              </a:tr>
            </a:tbl>
          </a:graphicData>
        </a:graphic>
      </p:graphicFrame>
      <p:sp>
        <p:nvSpPr>
          <p:cNvPr id="6" name="Content Placeholder 2"/>
          <p:cNvSpPr txBox="1">
            <a:spLocks/>
          </p:cNvSpPr>
          <p:nvPr/>
        </p:nvSpPr>
        <p:spPr>
          <a:xfrm>
            <a:off x="457195" y="4898404"/>
            <a:ext cx="8229600" cy="14578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Note:  </a:t>
            </a:r>
            <a:r>
              <a:rPr lang="en-US" sz="2000" dirty="0" err="1"/>
              <a:t>netsh</a:t>
            </a:r>
            <a:r>
              <a:rPr lang="en-US" sz="2000" dirty="0"/>
              <a:t> commands can be abbreviated:</a:t>
            </a:r>
          </a:p>
          <a:p>
            <a:r>
              <a:rPr lang="en-US" sz="2000" dirty="0" err="1"/>
              <a:t>netsh</a:t>
            </a:r>
            <a:r>
              <a:rPr lang="en-US" sz="2000" dirty="0"/>
              <a:t> interface ipv6 show interface</a:t>
            </a:r>
          </a:p>
          <a:p>
            <a:pPr marL="0" indent="0">
              <a:buNone/>
            </a:pPr>
            <a:r>
              <a:rPr lang="en-US" sz="2000" dirty="0"/>
              <a:t>Abbreviate as:</a:t>
            </a:r>
          </a:p>
          <a:p>
            <a:r>
              <a:rPr lang="en-US" sz="2000" dirty="0" err="1"/>
              <a:t>netsh</a:t>
            </a:r>
            <a:r>
              <a:rPr lang="en-US" sz="2000" dirty="0"/>
              <a:t> </a:t>
            </a:r>
            <a:r>
              <a:rPr lang="en-US" sz="2000" dirty="0" err="1"/>
              <a:t>int</a:t>
            </a:r>
            <a:r>
              <a:rPr lang="en-US" sz="2000" dirty="0"/>
              <a:t> ipv6 </a:t>
            </a:r>
            <a:r>
              <a:rPr lang="en-US" sz="2000" dirty="0" err="1"/>
              <a:t>sh</a:t>
            </a:r>
            <a:r>
              <a:rPr lang="en-US" sz="2000" dirty="0"/>
              <a:t> </a:t>
            </a:r>
            <a:r>
              <a:rPr lang="en-US" sz="2000" dirty="0" err="1"/>
              <a:t>int</a:t>
            </a:r>
            <a:endParaRPr lang="en-US" sz="2000" dirty="0"/>
          </a:p>
        </p:txBody>
      </p:sp>
    </p:spTree>
    <p:extLst>
      <p:ext uri="{BB962C8B-B14F-4D97-AF65-F5344CB8AC3E}">
        <p14:creationId xmlns:p14="http://schemas.microsoft.com/office/powerpoint/2010/main" val="2401628725"/>
      </p:ext>
    </p:extLst>
  </p:cSld>
  <p:clrMapOvr>
    <a:masterClrMapping/>
  </p:clrMapOvr>
  <p:transition>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3267" y="1038224"/>
            <a:ext cx="8373533" cy="5583639"/>
          </a:xfrm>
        </p:spPr>
        <p:txBody>
          <a:bodyPr>
            <a:normAutofit/>
          </a:bodyPr>
          <a:lstStyle/>
          <a:p>
            <a:r>
              <a:rPr lang="en-US" dirty="0" smtClean="0"/>
              <a:t>Explosion of mobile devices connected to the Internet</a:t>
            </a:r>
          </a:p>
          <a:p>
            <a:pPr lvl="1"/>
            <a:r>
              <a:rPr lang="en-US" dirty="0" smtClean="0"/>
              <a:t>2015 – Average American will have 10 networked devices</a:t>
            </a:r>
          </a:p>
          <a:p>
            <a:pPr lvl="2"/>
            <a:r>
              <a:rPr lang="en-US" dirty="0" smtClean="0"/>
              <a:t>Laptop						Tablet</a:t>
            </a:r>
          </a:p>
          <a:p>
            <a:pPr lvl="2"/>
            <a:r>
              <a:rPr lang="en-US" dirty="0" smtClean="0"/>
              <a:t>Smartphone					Umbrella with weather forecasting</a:t>
            </a:r>
          </a:p>
          <a:p>
            <a:pPr lvl="2"/>
            <a:r>
              <a:rPr lang="en-US" dirty="0" smtClean="0"/>
              <a:t>Smart Pill Dispensers			Cars connected to ITS</a:t>
            </a:r>
          </a:p>
          <a:p>
            <a:pPr lvl="2"/>
            <a:r>
              <a:rPr lang="en-US" dirty="0" smtClean="0"/>
              <a:t>Exercise Monitors				Glasses with Internet Video</a:t>
            </a:r>
          </a:p>
          <a:p>
            <a:pPr lvl="2"/>
            <a:r>
              <a:rPr lang="en-US" dirty="0" smtClean="0"/>
              <a:t>Clothing sensors				Wearable computing</a:t>
            </a:r>
          </a:p>
          <a:p>
            <a:endParaRPr lang="en-US" dirty="0" smtClean="0"/>
          </a:p>
          <a:p>
            <a:r>
              <a:rPr lang="en-US" dirty="0" smtClean="0"/>
              <a:t>US Federal Government Deployment</a:t>
            </a:r>
          </a:p>
          <a:p>
            <a:pPr lvl="1"/>
            <a:r>
              <a:rPr lang="en-US" dirty="0" smtClean="0"/>
              <a:t>39% deployed (Internet facing)</a:t>
            </a:r>
          </a:p>
          <a:p>
            <a:pPr lvl="1"/>
            <a:r>
              <a:rPr lang="en-US" dirty="0" smtClean="0"/>
              <a:t>Internal deployment by September, 2014</a:t>
            </a:r>
          </a:p>
          <a:p>
            <a:pPr lvl="1"/>
            <a:r>
              <a:rPr lang="en-US" dirty="0" smtClean="0"/>
              <a:t>VA &amp; DOD – IPv6 only by 2015</a:t>
            </a:r>
          </a:p>
        </p:txBody>
      </p:sp>
      <p:sp>
        <p:nvSpPr>
          <p:cNvPr id="3" name="Title 2"/>
          <p:cNvSpPr>
            <a:spLocks noGrp="1"/>
          </p:cNvSpPr>
          <p:nvPr>
            <p:ph type="title"/>
          </p:nvPr>
        </p:nvSpPr>
        <p:spPr/>
        <p:txBody>
          <a:bodyPr/>
          <a:lstStyle/>
          <a:p>
            <a:r>
              <a:rPr lang="en-US" dirty="0" smtClean="0"/>
              <a:t>Drivers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0704" y="4811195"/>
            <a:ext cx="2603309" cy="162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5981720"/>
      </p:ext>
    </p:extLst>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a:bodyPr>
          <a:lstStyle/>
          <a:p>
            <a:r>
              <a:rPr lang="en-US" dirty="0" smtClean="0"/>
              <a:t>ISP Deployment</a:t>
            </a:r>
          </a:p>
          <a:p>
            <a:pPr lvl="1"/>
            <a:r>
              <a:rPr lang="en-US" dirty="0" smtClean="0"/>
              <a:t>Comcast</a:t>
            </a:r>
          </a:p>
          <a:p>
            <a:pPr lvl="2"/>
            <a:r>
              <a:rPr lang="en-US" dirty="0" smtClean="0"/>
              <a:t>2.5% of traffic now IPv6</a:t>
            </a:r>
          </a:p>
          <a:p>
            <a:pPr lvl="2"/>
            <a:r>
              <a:rPr lang="en-US" dirty="0" smtClean="0"/>
              <a:t>US Residential Deployment to be complete in June, 2013</a:t>
            </a:r>
          </a:p>
          <a:p>
            <a:pPr lvl="1"/>
            <a:r>
              <a:rPr lang="en-US" dirty="0" smtClean="0"/>
              <a:t>Time Warner</a:t>
            </a:r>
          </a:p>
          <a:p>
            <a:pPr lvl="2"/>
            <a:r>
              <a:rPr lang="en-US" dirty="0" smtClean="0"/>
              <a:t>CGN costs $40/user per year</a:t>
            </a:r>
          </a:p>
          <a:p>
            <a:pPr lvl="2"/>
            <a:r>
              <a:rPr lang="en-US" dirty="0" smtClean="0"/>
              <a:t>CGN will drive up costs for IPv4 Internet access (13-21%)</a:t>
            </a:r>
          </a:p>
          <a:p>
            <a:pPr lvl="1"/>
            <a:r>
              <a:rPr lang="en-US" dirty="0" smtClean="0"/>
              <a:t>Time Warner, AT&amp;T, Verizon Wireless all exceeded 1% of traffic using IPv6 in June (2012)</a:t>
            </a:r>
          </a:p>
          <a:p>
            <a:r>
              <a:rPr lang="en-US" dirty="0" smtClean="0"/>
              <a:t>LTE/4G Deployment</a:t>
            </a:r>
          </a:p>
          <a:p>
            <a:pPr lvl="1"/>
            <a:r>
              <a:rPr lang="en-US" dirty="0" smtClean="0"/>
              <a:t>IPv6 preferred protocol</a:t>
            </a:r>
          </a:p>
          <a:p>
            <a:pPr lvl="1"/>
            <a:r>
              <a:rPr lang="en-US" dirty="0" smtClean="0"/>
              <a:t>Verizon LTE using IPv6 now</a:t>
            </a:r>
          </a:p>
          <a:p>
            <a:pPr lvl="1"/>
            <a:r>
              <a:rPr lang="en-US" dirty="0" smtClean="0"/>
              <a:t>T-Mobile new Windows 8 4G phones using IPv6 now</a:t>
            </a:r>
          </a:p>
          <a:p>
            <a:pPr lvl="1"/>
            <a:r>
              <a:rPr lang="en-US" dirty="0" smtClean="0"/>
              <a:t>AT&amp;T, Sprint 4G/LTE IPv6 coming soon</a:t>
            </a:r>
          </a:p>
        </p:txBody>
      </p:sp>
      <p:sp>
        <p:nvSpPr>
          <p:cNvPr id="3" name="Title 2"/>
          <p:cNvSpPr>
            <a:spLocks noGrp="1"/>
          </p:cNvSpPr>
          <p:nvPr>
            <p:ph type="title"/>
          </p:nvPr>
        </p:nvSpPr>
        <p:spPr/>
        <p:txBody>
          <a:bodyPr/>
          <a:lstStyle/>
          <a:p>
            <a:r>
              <a:rPr lang="en-US" dirty="0" smtClean="0"/>
              <a:t>Drivers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126" y="355691"/>
            <a:ext cx="2278882" cy="1588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043" y="3909686"/>
            <a:ext cx="2418629" cy="116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080863"/>
      </p:ext>
    </p:extLst>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a:bodyPr>
          <a:lstStyle/>
          <a:p>
            <a:r>
              <a:rPr lang="en-US" dirty="0" smtClean="0"/>
              <a:t>Internet of Things</a:t>
            </a:r>
          </a:p>
          <a:p>
            <a:pPr lvl="1"/>
            <a:r>
              <a:rPr lang="en-US" dirty="0" smtClean="0"/>
              <a:t>Smart Grid (Meters) largely IPv6 – 					Consumers Energy in Michigan)</a:t>
            </a:r>
          </a:p>
          <a:p>
            <a:pPr lvl="1"/>
            <a:r>
              <a:rPr lang="en-US" dirty="0" smtClean="0"/>
              <a:t>6LoWPAN (802.15.4) – New Wireless 						Light Bulbs, Sensors, Building Automation</a:t>
            </a:r>
          </a:p>
          <a:p>
            <a:pPr lvl="1"/>
            <a:r>
              <a:rPr lang="en-US" dirty="0" smtClean="0"/>
              <a:t>Intelligent Transportation System – US DOT</a:t>
            </a:r>
          </a:p>
          <a:p>
            <a:pPr lvl="1"/>
            <a:r>
              <a:rPr lang="en-US" dirty="0" smtClean="0"/>
              <a:t>Health Monitoring</a:t>
            </a:r>
          </a:p>
          <a:p>
            <a:pPr lvl="1"/>
            <a:r>
              <a:rPr lang="en-US" dirty="0" smtClean="0"/>
              <a:t>Machine to Machine communication for any electronic device</a:t>
            </a:r>
          </a:p>
          <a:p>
            <a:pPr lvl="1"/>
            <a:r>
              <a:rPr lang="en-US" dirty="0" smtClean="0"/>
              <a:t>Gartner – Top 10 Strategic Technologies for 2012 and 2013</a:t>
            </a:r>
            <a:endParaRPr lang="en-US" dirty="0"/>
          </a:p>
        </p:txBody>
      </p:sp>
      <p:sp>
        <p:nvSpPr>
          <p:cNvPr id="3" name="Title 2"/>
          <p:cNvSpPr>
            <a:spLocks noGrp="1"/>
          </p:cNvSpPr>
          <p:nvPr>
            <p:ph type="title"/>
          </p:nvPr>
        </p:nvSpPr>
        <p:spPr/>
        <p:txBody>
          <a:bodyPr/>
          <a:lstStyle/>
          <a:p>
            <a:r>
              <a:rPr lang="en-US" dirty="0" smtClean="0"/>
              <a:t>Drivers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2079" y="4623714"/>
            <a:ext cx="2711642" cy="1799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587" y="422049"/>
            <a:ext cx="2513134" cy="184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83" y="4924313"/>
            <a:ext cx="37623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182767"/>
      </p:ext>
    </p:extLst>
  </p:cSld>
  <p:clrMapOvr>
    <a:masterClrMapping/>
  </p:clrMapOvr>
  <p:transition>
    <p:push dir="u"/>
  </p:transition>
  <p:timing>
    <p:tnLst>
      <p:par>
        <p:cTn id="1" dur="indefinite" restart="never" nodeType="tmRoot"/>
      </p:par>
    </p:tnLst>
  </p:timing>
</p:sld>
</file>

<file path=ppt/theme/theme1.xml><?xml version="1.0" encoding="utf-8"?>
<a:theme xmlns:a="http://schemas.openxmlformats.org/drawingml/2006/main" name="CDW 2011">
  <a:themeElements>
    <a:clrScheme name="CDW">
      <a:dk1>
        <a:sysClr val="windowText" lastClr="000000"/>
      </a:dk1>
      <a:lt1>
        <a:sysClr val="window" lastClr="FFFFFF"/>
      </a:lt1>
      <a:dk2>
        <a:srgbClr val="484E53"/>
      </a:dk2>
      <a:lt2>
        <a:srgbClr val="D6D6D4"/>
      </a:lt2>
      <a:accent1>
        <a:srgbClr val="E31837"/>
      </a:accent1>
      <a:accent2>
        <a:srgbClr val="D06F1A"/>
      </a:accent2>
      <a:accent3>
        <a:srgbClr val="8B0E04"/>
      </a:accent3>
      <a:accent4>
        <a:srgbClr val="0073AE"/>
      </a:accent4>
      <a:accent5>
        <a:srgbClr val="8D8B00"/>
      </a:accent5>
      <a:accent6>
        <a:srgbClr val="C79316"/>
      </a:accent6>
      <a:hlink>
        <a:srgbClr val="E31837"/>
      </a:hlink>
      <a:folHlink>
        <a:srgbClr val="D06F1A"/>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CDW 2011.potx</Template>
  <TotalTime>3924</TotalTime>
  <Words>5537</Words>
  <Application>Microsoft Office PowerPoint</Application>
  <PresentationFormat>On-screen Show (4:3)</PresentationFormat>
  <Paragraphs>966</Paragraphs>
  <Slides>65</Slides>
  <Notes>32</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CDW 2011</vt:lpstr>
      <vt:lpstr>IPv6 Overview</vt:lpstr>
      <vt:lpstr>Overview Objectives</vt:lpstr>
      <vt:lpstr>Why IPv6</vt:lpstr>
      <vt:lpstr>Roadmap</vt:lpstr>
      <vt:lpstr>Drivers</vt:lpstr>
      <vt:lpstr>Drivers</vt:lpstr>
      <vt:lpstr>Drivers</vt:lpstr>
      <vt:lpstr>Drivers</vt:lpstr>
      <vt:lpstr>Drivers</vt:lpstr>
      <vt:lpstr>Major Internet sites have ipv6 addresses</vt:lpstr>
      <vt:lpstr>IPv6 support for ISPs</vt:lpstr>
      <vt:lpstr>Content Providers with IPv6</vt:lpstr>
      <vt:lpstr>Consumer IPv6 State</vt:lpstr>
      <vt:lpstr>Watching IPv6 Internet Growth</vt:lpstr>
      <vt:lpstr>Enterprise IPv6 Adoption</vt:lpstr>
      <vt:lpstr>American IPv6 growth</vt:lpstr>
      <vt:lpstr>Roadmap</vt:lpstr>
      <vt:lpstr>ipv4 and ipv6 header comparison</vt:lpstr>
      <vt:lpstr>ipv6 extension headers</vt:lpstr>
      <vt:lpstr>Extension headers and their order</vt:lpstr>
      <vt:lpstr>IPv6 Changes from IPv4</vt:lpstr>
      <vt:lpstr>what’s new with IPv6 addressing?</vt:lpstr>
      <vt:lpstr>what’s new with IPv6 addressing?</vt:lpstr>
      <vt:lpstr>IPv4 versus ipv6 addressing</vt:lpstr>
      <vt:lpstr>IPv6 Address magnitude</vt:lpstr>
      <vt:lpstr>ipv6 address structure</vt:lpstr>
      <vt:lpstr>ipv6 addressing basics</vt:lpstr>
      <vt:lpstr>ipv6 address scope, lifetime, and types</vt:lpstr>
      <vt:lpstr>ipv6 Global address bit hierarchy</vt:lpstr>
      <vt:lpstr>ipv6 Link Local address bit hierarchy</vt:lpstr>
      <vt:lpstr>ipv6 Address space</vt:lpstr>
      <vt:lpstr>ipv6 interface addressing</vt:lpstr>
      <vt:lpstr>ipv6 interface addressing</vt:lpstr>
      <vt:lpstr>ipv6 Multicast addressing</vt:lpstr>
      <vt:lpstr>IPv6 special addresses</vt:lpstr>
      <vt:lpstr>multi-protocol realities</vt:lpstr>
      <vt:lpstr>multi-protocol realities</vt:lpstr>
      <vt:lpstr>Ipv6 and DNS</vt:lpstr>
      <vt:lpstr>Linux IPv6 Tools</vt:lpstr>
      <vt:lpstr>linux ipv6 tool quirks</vt:lpstr>
      <vt:lpstr>Linux Ipv6 Guidance</vt:lpstr>
      <vt:lpstr>monitoring and controlling ipv6</vt:lpstr>
      <vt:lpstr>ipv6 Security</vt:lpstr>
      <vt:lpstr>ipv6 access control</vt:lpstr>
      <vt:lpstr>Roadmap</vt:lpstr>
      <vt:lpstr>pilot plan – initial software</vt:lpstr>
      <vt:lpstr>design your initial pilot topology</vt:lpstr>
      <vt:lpstr>Initial Lab Roadmap</vt:lpstr>
      <vt:lpstr>Obtain an IPv6 Network Address</vt:lpstr>
      <vt:lpstr>pilot Address Plan guidelines</vt:lpstr>
      <vt:lpstr>Example high level Pilot Address Plan</vt:lpstr>
      <vt:lpstr>Pilot Address Plan thoughts</vt:lpstr>
      <vt:lpstr>thoughts on initial topology</vt:lpstr>
      <vt:lpstr>          A Word of Caution on NAT</vt:lpstr>
      <vt:lpstr>Build Out initial lab</vt:lpstr>
      <vt:lpstr>IPv6 Support Infrastructure</vt:lpstr>
      <vt:lpstr>IPv6 Address provisioning thoughts</vt:lpstr>
      <vt:lpstr>Build Your IPv6 DMZ</vt:lpstr>
      <vt:lpstr>Build Your IPv6 internal Network</vt:lpstr>
      <vt:lpstr>Recommended Reading</vt:lpstr>
      <vt:lpstr>Questions</vt:lpstr>
      <vt:lpstr>PowerPoint Presentation</vt:lpstr>
      <vt:lpstr>Ipv6 Connectivity Options</vt:lpstr>
      <vt:lpstr>IPv6 prefix policies</vt:lpstr>
      <vt:lpstr>Windows IPv6 Basics</vt:lpstr>
    </vt:vector>
  </TitlesOfParts>
  <Company>CDW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Brian Fuller</dc:creator>
  <cp:lastModifiedBy>Registered User</cp:lastModifiedBy>
  <cp:revision>126</cp:revision>
  <dcterms:created xsi:type="dcterms:W3CDTF">2011-03-28T14:15:26Z</dcterms:created>
  <dcterms:modified xsi:type="dcterms:W3CDTF">2013-01-09T05:17:39Z</dcterms:modified>
</cp:coreProperties>
</file>